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2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6858000" cy="9906000" type="A4"/>
  <p:notesSz cx="6735763" cy="9866313"/>
  <p:defaultTextStyle>
    <a:defPPr>
      <a:defRPr lang="ja-JP"/>
    </a:defPPr>
    <a:lvl1pPr marL="0" algn="l" defTabSz="92633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63165" algn="l" defTabSz="92633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26330" algn="l" defTabSz="92633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89496" algn="l" defTabSz="92633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52661" algn="l" defTabSz="92633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315826" algn="l" defTabSz="92633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78992" algn="l" defTabSz="92633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42157" algn="l" defTabSz="92633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705322" algn="l" defTabSz="92633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95">
          <p15:clr>
            <a:srgbClr val="A4A3A4"/>
          </p15:clr>
        </p15:guide>
        <p15:guide id="2" pos="9527">
          <p15:clr>
            <a:srgbClr val="A4A3A4"/>
          </p15:clr>
        </p15:guide>
        <p15:guide id="3" orient="horz" pos="3120">
          <p15:clr>
            <a:srgbClr val="A4A3A4"/>
          </p15:clr>
        </p15:guide>
        <p15:guide id="4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7" userDrawn="1">
          <p15:clr>
            <a:srgbClr val="A4A3A4"/>
          </p15:clr>
        </p15:guide>
        <p15:guide id="2" pos="2170" userDrawn="1">
          <p15:clr>
            <a:srgbClr val="A4A3A4"/>
          </p15:clr>
        </p15:guide>
        <p15:guide id="3" orient="horz" pos="3108" userDrawn="1">
          <p15:clr>
            <a:srgbClr val="A4A3A4"/>
          </p15:clr>
        </p15:guide>
        <p15:guide id="4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66"/>
    <a:srgbClr val="CCFF99"/>
    <a:srgbClr val="99CCFF"/>
    <a:srgbClr val="66CCFF"/>
    <a:srgbClr val="009900"/>
    <a:srgbClr val="00CC00"/>
    <a:srgbClr val="FFFF00"/>
    <a:srgbClr val="FFFF99"/>
    <a:srgbClr val="CC99FF"/>
    <a:srgbClr val="D282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A488322-F2BA-4B5B-9748-0D474271808F}" styleName="中間スタイル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7353" autoAdjust="0"/>
    <p:restoredTop sz="94424" autoAdjust="0"/>
  </p:normalViewPr>
  <p:slideViewPr>
    <p:cSldViewPr>
      <p:cViewPr varScale="1">
        <p:scale>
          <a:sx n="72" d="100"/>
          <a:sy n="72" d="100"/>
        </p:scale>
        <p:origin x="2178" y="84"/>
      </p:cViewPr>
      <p:guideLst>
        <p:guide orient="horz" pos="13495"/>
        <p:guide pos="9527"/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1740" y="90"/>
      </p:cViewPr>
      <p:guideLst>
        <p:guide orient="horz" pos="3157"/>
        <p:guide pos="2170"/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413" cy="493713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4763" y="1"/>
            <a:ext cx="2919412" cy="493713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502D214-9B29-4111-83EB-5BD5F51690A0}" type="datetimeFigureOut">
              <a:rPr kumimoji="1" lang="ja-JP" altLang="en-US" smtClean="0"/>
              <a:pPr/>
              <a:t>2018/9/14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1" y="9371013"/>
            <a:ext cx="2919413" cy="493712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DE342760-BCF6-4A16-9B31-0F8DB4665A9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27871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18831" cy="493316"/>
          </a:xfrm>
          <a:prstGeom prst="rect">
            <a:avLst/>
          </a:prstGeom>
        </p:spPr>
        <p:txBody>
          <a:bodyPr vert="horz" lIns="90316" tIns="45158" rIns="90316" bIns="45158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5376" y="1"/>
            <a:ext cx="2918831" cy="493316"/>
          </a:xfrm>
          <a:prstGeom prst="rect">
            <a:avLst/>
          </a:prstGeom>
        </p:spPr>
        <p:txBody>
          <a:bodyPr vert="horz" lIns="90316" tIns="45158" rIns="90316" bIns="45158" rtlCol="0"/>
          <a:lstStyle>
            <a:lvl1pPr algn="r">
              <a:defRPr sz="1200"/>
            </a:lvl1pPr>
          </a:lstStyle>
          <a:p>
            <a:fld id="{2F210328-CF58-4512-AF66-E2393F3B1024}" type="datetimeFigureOut">
              <a:rPr kumimoji="1" lang="ja-JP" altLang="en-US" smtClean="0"/>
              <a:pPr/>
              <a:t>2018/9/14</a:t>
            </a:fld>
            <a:endParaRPr kumimoji="1"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41363"/>
            <a:ext cx="2560637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316" tIns="45158" rIns="90316" bIns="45158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577" y="4686502"/>
            <a:ext cx="5388610" cy="4439841"/>
          </a:xfrm>
          <a:prstGeom prst="rect">
            <a:avLst/>
          </a:prstGeom>
        </p:spPr>
        <p:txBody>
          <a:bodyPr vert="horz" lIns="90316" tIns="45158" rIns="90316" bIns="45158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2" y="9371286"/>
            <a:ext cx="2918831" cy="493316"/>
          </a:xfrm>
          <a:prstGeom prst="rect">
            <a:avLst/>
          </a:prstGeom>
        </p:spPr>
        <p:txBody>
          <a:bodyPr vert="horz" lIns="90316" tIns="45158" rIns="90316" bIns="45158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5376" y="9371286"/>
            <a:ext cx="2918831" cy="493316"/>
          </a:xfrm>
          <a:prstGeom prst="rect">
            <a:avLst/>
          </a:prstGeom>
        </p:spPr>
        <p:txBody>
          <a:bodyPr vert="horz" lIns="90316" tIns="45158" rIns="90316" bIns="45158" rtlCol="0" anchor="b"/>
          <a:lstStyle>
            <a:lvl1pPr algn="r">
              <a:defRPr sz="1200"/>
            </a:lvl1pPr>
          </a:lstStyle>
          <a:p>
            <a:fld id="{64B4EB13-0024-4C48-8D39-925E7E35331D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33711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2633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63165" algn="l" defTabSz="92633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26330" algn="l" defTabSz="92633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89496" algn="l" defTabSz="92633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52661" algn="l" defTabSz="92633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315826" algn="l" defTabSz="92633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78992" algn="l" defTabSz="92633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42157" algn="l" defTabSz="92633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705322" algn="l" defTabSz="92633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3251200" y="1689900"/>
            <a:ext cx="3611126" cy="7213270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0050" y="770467"/>
            <a:ext cx="4616035" cy="4512735"/>
          </a:xfrm>
        </p:spPr>
        <p:txBody>
          <a:bodyPr anchor="b">
            <a:normAutofit/>
          </a:bodyPr>
          <a:lstStyle>
            <a:lvl1pPr algn="l">
              <a:defRPr sz="3300">
                <a:effectLst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0050" y="5552254"/>
            <a:ext cx="3715687" cy="2763895"/>
          </a:xfrm>
        </p:spPr>
        <p:txBody>
          <a:bodyPr anchor="t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67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934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402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86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337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804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27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73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1084C-F277-4DBA-8E90-4BA97B0B7CA9}" type="datetimeFigureOut">
              <a:rPr kumimoji="1" lang="ja-JP" altLang="en-US" smtClean="0"/>
              <a:pPr/>
              <a:t>2018/9/14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1EDB4-07A0-495F-B40E-3795ED5C705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7533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1" y="6493933"/>
            <a:ext cx="4916150" cy="220133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400050" y="770467"/>
            <a:ext cx="6057900" cy="4512733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6745" indent="0">
              <a:buNone/>
              <a:defRPr sz="1200"/>
            </a:lvl2pPr>
            <a:lvl3pPr marL="693490" indent="0">
              <a:buNone/>
              <a:defRPr sz="1200"/>
            </a:lvl3pPr>
            <a:lvl4pPr marL="1040235" indent="0">
              <a:buNone/>
              <a:defRPr sz="1200"/>
            </a:lvl4pPr>
            <a:lvl5pPr marL="1386980" indent="0">
              <a:buNone/>
              <a:defRPr sz="1200"/>
            </a:lvl5pPr>
            <a:lvl6pPr marL="1733725" indent="0">
              <a:buNone/>
              <a:defRPr sz="1200"/>
            </a:lvl6pPr>
            <a:lvl7pPr marL="2080470" indent="0">
              <a:buNone/>
              <a:defRPr sz="1200"/>
            </a:lvl7pPr>
            <a:lvl8pPr marL="2427215" indent="0">
              <a:buNone/>
              <a:defRPr sz="1200"/>
            </a:lvl8pPr>
            <a:lvl9pPr marL="2773960" indent="0">
              <a:buNone/>
              <a:defRPr sz="12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71502" y="5552252"/>
            <a:ext cx="5460999" cy="6604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200"/>
            </a:lvl1pPr>
            <a:lvl2pPr marL="346745" indent="0">
              <a:buFontTx/>
              <a:buNone/>
              <a:defRPr/>
            </a:lvl2pPr>
            <a:lvl3pPr marL="693490" indent="0">
              <a:buFontTx/>
              <a:buNone/>
              <a:defRPr/>
            </a:lvl3pPr>
            <a:lvl4pPr marL="1040235" indent="0">
              <a:buFontTx/>
              <a:buNone/>
              <a:defRPr/>
            </a:lvl4pPr>
            <a:lvl5pPr marL="138698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1084C-F277-4DBA-8E90-4BA97B0B7CA9}" type="datetimeFigureOut">
              <a:rPr kumimoji="1" lang="ja-JP" altLang="en-US" smtClean="0"/>
              <a:pPr/>
              <a:t>2018/9/14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1EDB4-07A0-495F-B40E-3795ED5C705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0864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770467"/>
            <a:ext cx="6057900" cy="4182533"/>
          </a:xfrm>
        </p:spPr>
        <p:txBody>
          <a:bodyPr anchor="ctr">
            <a:normAutofit/>
          </a:bodyPr>
          <a:lstStyle>
            <a:lvl1pPr algn="l">
              <a:defRPr sz="2100" b="0" cap="all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0" y="5943600"/>
            <a:ext cx="4787664" cy="2751667"/>
          </a:xfrm>
        </p:spPr>
        <p:txBody>
          <a:bodyPr anchor="ctr">
            <a:normAutofit/>
          </a:bodyPr>
          <a:lstStyle>
            <a:lvl1pPr marL="0" indent="0" algn="l">
              <a:buNone/>
              <a:defRPr sz="1400">
                <a:solidFill>
                  <a:schemeClr val="bg2">
                    <a:lumMod val="75000"/>
                  </a:schemeClr>
                </a:solidFill>
              </a:defRPr>
            </a:lvl1pPr>
            <a:lvl2pPr marL="34674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9349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4023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8698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3372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8047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2721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7396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1084C-F277-4DBA-8E90-4BA97B0B7CA9}" type="datetimeFigureOut">
              <a:rPr kumimoji="1" lang="ja-JP" altLang="en-US" smtClean="0"/>
              <a:pPr/>
              <a:t>2018/9/14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1EDB4-07A0-495F-B40E-3795ED5C705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86199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213" y="770467"/>
            <a:ext cx="5144840" cy="4182533"/>
          </a:xfrm>
        </p:spPr>
        <p:txBody>
          <a:bodyPr anchor="ctr">
            <a:normAutofit/>
          </a:bodyPr>
          <a:lstStyle>
            <a:lvl1pPr algn="l">
              <a:defRPr sz="2100" b="0" cap="all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00100" y="4953000"/>
            <a:ext cx="4801850" cy="697089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346745" indent="0">
              <a:buFontTx/>
              <a:buNone/>
              <a:defRPr/>
            </a:lvl2pPr>
            <a:lvl3pPr marL="693490" indent="0">
              <a:buFontTx/>
              <a:buNone/>
              <a:defRPr/>
            </a:lvl3pPr>
            <a:lvl4pPr marL="1040235" indent="0">
              <a:buFontTx/>
              <a:buNone/>
              <a:defRPr/>
            </a:lvl4pPr>
            <a:lvl5pPr marL="138698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0" y="6212657"/>
            <a:ext cx="4786771" cy="2482610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674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9349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4023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8698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3372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8047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2721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7396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1084C-F277-4DBA-8E90-4BA97B0B7CA9}" type="datetimeFigureOut">
              <a:rPr kumimoji="1" lang="ja-JP" altLang="en-US" smtClean="0"/>
              <a:pPr/>
              <a:t>2018/9/14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1EDB4-07A0-495F-B40E-3795ED5C705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71451" y="1026457"/>
            <a:ext cx="342989" cy="844676"/>
          </a:xfrm>
          <a:prstGeom prst="rect">
            <a:avLst/>
          </a:prstGeom>
        </p:spPr>
        <p:txBody>
          <a:bodyPr vert="horz" lIns="69348" tIns="34674" rIns="69348" bIns="34674" rtlCol="0" anchor="ctr">
            <a:noAutofit/>
          </a:bodyPr>
          <a:lstStyle/>
          <a:p>
            <a:pPr lvl="0"/>
            <a:r>
              <a:rPr lang="en-US" sz="61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72151" y="3999091"/>
            <a:ext cx="342989" cy="844676"/>
          </a:xfrm>
          <a:prstGeom prst="rect">
            <a:avLst/>
          </a:prstGeom>
        </p:spPr>
        <p:txBody>
          <a:bodyPr vert="horz" lIns="69348" tIns="34674" rIns="69348" bIns="34674" rtlCol="0" anchor="ctr">
            <a:noAutofit/>
          </a:bodyPr>
          <a:lstStyle/>
          <a:p>
            <a:pPr lvl="0" algn="r"/>
            <a:r>
              <a:rPr lang="en-US" sz="61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86256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4953000"/>
            <a:ext cx="4786771" cy="2451800"/>
          </a:xfrm>
        </p:spPr>
        <p:txBody>
          <a:bodyPr anchor="b">
            <a:normAutofit/>
          </a:bodyPr>
          <a:lstStyle>
            <a:lvl1pPr algn="l">
              <a:defRPr sz="2100" b="0" cap="all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0" y="7414305"/>
            <a:ext cx="4787664" cy="1280961"/>
          </a:xfrm>
        </p:spPr>
        <p:txBody>
          <a:bodyPr anchor="t">
            <a:normAutofit/>
          </a:bodyPr>
          <a:lstStyle>
            <a:lvl1pPr marL="0" indent="0" algn="l">
              <a:buNone/>
              <a:defRPr sz="1400">
                <a:solidFill>
                  <a:schemeClr val="bg2">
                    <a:lumMod val="75000"/>
                  </a:schemeClr>
                </a:solidFill>
              </a:defRPr>
            </a:lvl1pPr>
            <a:lvl2pPr marL="34674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9349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4023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8698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3372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8047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2721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7396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1084C-F277-4DBA-8E90-4BA97B0B7CA9}" type="datetimeFigureOut">
              <a:rPr kumimoji="1" lang="ja-JP" altLang="en-US" smtClean="0"/>
              <a:pPr/>
              <a:t>2018/9/14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1EDB4-07A0-495F-B40E-3795ED5C705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567220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213" y="770467"/>
            <a:ext cx="5144839" cy="4182533"/>
          </a:xfrm>
        </p:spPr>
        <p:txBody>
          <a:bodyPr anchor="ctr">
            <a:normAutofit/>
          </a:bodyPr>
          <a:lstStyle>
            <a:lvl1pPr algn="l">
              <a:defRPr sz="2100" b="0" cap="all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00050" y="5613400"/>
            <a:ext cx="4786771" cy="1516473"/>
          </a:xfrm>
        </p:spPr>
        <p:txBody>
          <a:bodyPr vert="horz" lIns="20967" tIns="10484" rIns="20967" bIns="10484" rtlCol="0" anchor="b">
            <a:normAutofit/>
          </a:bodyPr>
          <a:lstStyle>
            <a:lvl1pPr>
              <a:buNone/>
              <a:defRPr lang="en-US" sz="15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0" y="7154333"/>
            <a:ext cx="4786770" cy="1540933"/>
          </a:xfrm>
        </p:spPr>
        <p:txBody>
          <a:bodyPr anchor="t">
            <a:normAutofit/>
          </a:bodyPr>
          <a:lstStyle>
            <a:lvl1pPr marL="0" indent="0" algn="l">
              <a:buNone/>
              <a:defRPr sz="1400">
                <a:solidFill>
                  <a:schemeClr val="bg2">
                    <a:lumMod val="75000"/>
                  </a:schemeClr>
                </a:solidFill>
              </a:defRPr>
            </a:lvl1pPr>
            <a:lvl2pPr marL="34674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9349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4023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8698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3372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8047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2721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7396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1084C-F277-4DBA-8E90-4BA97B0B7CA9}" type="datetimeFigureOut">
              <a:rPr kumimoji="1" lang="ja-JP" altLang="en-US" smtClean="0"/>
              <a:pPr/>
              <a:t>2018/9/14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1EDB4-07A0-495F-B40E-3795ED5C705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71451" y="1026457"/>
            <a:ext cx="342989" cy="844676"/>
          </a:xfrm>
          <a:prstGeom prst="rect">
            <a:avLst/>
          </a:prstGeom>
        </p:spPr>
        <p:txBody>
          <a:bodyPr vert="horz" lIns="69348" tIns="34674" rIns="69348" bIns="34674" rtlCol="0" anchor="ctr">
            <a:noAutofit/>
          </a:bodyPr>
          <a:lstStyle/>
          <a:p>
            <a:pPr lvl="0"/>
            <a:r>
              <a:rPr lang="en-US" sz="61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72151" y="3999091"/>
            <a:ext cx="342989" cy="844676"/>
          </a:xfrm>
          <a:prstGeom prst="rect">
            <a:avLst/>
          </a:prstGeom>
        </p:spPr>
        <p:txBody>
          <a:bodyPr vert="horz" lIns="69348" tIns="34674" rIns="69348" bIns="34674" rtlCol="0" anchor="ctr">
            <a:noAutofit/>
          </a:bodyPr>
          <a:lstStyle/>
          <a:p>
            <a:pPr lvl="0" algn="r"/>
            <a:r>
              <a:rPr lang="en-US" sz="61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47751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770467"/>
            <a:ext cx="5644244" cy="4182533"/>
          </a:xfrm>
        </p:spPr>
        <p:txBody>
          <a:bodyPr vert="horz" lIns="20967" tIns="10484" rIns="20967" bIns="10484" rtlCol="0" anchor="ctr">
            <a:normAutofit/>
          </a:bodyPr>
          <a:lstStyle>
            <a:lvl1pPr>
              <a:defRPr lang="en-US" sz="2100" b="0" dirty="0"/>
            </a:lvl1pPr>
          </a:lstStyle>
          <a:p>
            <a:pPr marL="0" lvl="0"/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00050" y="5674549"/>
            <a:ext cx="4786771" cy="1210733"/>
          </a:xfrm>
        </p:spPr>
        <p:txBody>
          <a:bodyPr vert="horz" lIns="20967" tIns="10484" rIns="20967" bIns="10484" rtlCol="0" anchor="b">
            <a:normAutofit/>
          </a:bodyPr>
          <a:lstStyle>
            <a:lvl1pPr>
              <a:buNone/>
              <a:defRPr lang="en-US" sz="15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0" y="6885285"/>
            <a:ext cx="4786770" cy="1809983"/>
          </a:xfrm>
        </p:spPr>
        <p:txBody>
          <a:bodyPr anchor="t">
            <a:normAutofit/>
          </a:bodyPr>
          <a:lstStyle>
            <a:lvl1pPr marL="0" indent="0" algn="l">
              <a:buNone/>
              <a:defRPr sz="1400">
                <a:solidFill>
                  <a:schemeClr val="bg2">
                    <a:lumMod val="75000"/>
                  </a:schemeClr>
                </a:solidFill>
              </a:defRPr>
            </a:lvl1pPr>
            <a:lvl2pPr marL="34674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9349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4023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8698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3372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8047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2721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7396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1084C-F277-4DBA-8E90-4BA97B0B7CA9}" type="datetimeFigureOut">
              <a:rPr kumimoji="1" lang="ja-JP" altLang="en-US" smtClean="0"/>
              <a:pPr/>
              <a:t>2018/9/14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1EDB4-07A0-495F-B40E-3795ED5C705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702610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1" y="6493933"/>
            <a:ext cx="4916150" cy="2201333"/>
          </a:xfrm>
        </p:spPr>
        <p:txBody>
          <a:bodyPr>
            <a:normAutofit/>
          </a:bodyPr>
          <a:lstStyle>
            <a:lvl1pPr algn="l">
              <a:defRPr sz="21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0051" y="770468"/>
            <a:ext cx="4916150" cy="5442190"/>
          </a:xfrm>
        </p:spPr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1084C-F277-4DBA-8E90-4BA97B0B7CA9}" type="datetimeFigureOut">
              <a:rPr kumimoji="1" lang="ja-JP" altLang="en-US" smtClean="0"/>
              <a:pPr/>
              <a:t>2018/9/14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1EDB4-07A0-495F-B40E-3795ED5C705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040772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24804" y="770467"/>
            <a:ext cx="1533146" cy="6383867"/>
          </a:xfrm>
        </p:spPr>
        <p:txBody>
          <a:bodyPr vert="eaVert">
            <a:normAutofit/>
          </a:bodyPr>
          <a:lstStyle>
            <a:lvl1pPr>
              <a:defRPr sz="21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0050" y="770467"/>
            <a:ext cx="4387509" cy="7924800"/>
          </a:xfrm>
        </p:spPr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1084C-F277-4DBA-8E90-4BA97B0B7CA9}" type="datetimeFigureOut">
              <a:rPr kumimoji="1" lang="ja-JP" altLang="en-US" smtClean="0"/>
              <a:pPr/>
              <a:t>2018/9/14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1EDB4-07A0-495F-B40E-3795ED5C705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69082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1" y="6493933"/>
            <a:ext cx="4916150" cy="220133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1" y="770467"/>
            <a:ext cx="4916150" cy="5442190"/>
          </a:xfrm>
        </p:spPr>
        <p:txBody>
          <a:bodyPr anchor="ctr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1084C-F277-4DBA-8E90-4BA97B0B7CA9}" type="datetimeFigureOut">
              <a:rPr kumimoji="1" lang="ja-JP" altLang="en-US" smtClean="0"/>
              <a:pPr/>
              <a:t>2018/9/14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1EDB4-07A0-495F-B40E-3795ED5C705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67149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2861733"/>
            <a:ext cx="4801851" cy="3350919"/>
          </a:xfrm>
        </p:spPr>
        <p:txBody>
          <a:bodyPr anchor="b">
            <a:normAutofit/>
          </a:bodyPr>
          <a:lstStyle>
            <a:lvl1pPr algn="l">
              <a:defRPr sz="2400" b="0" cap="all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0" y="6481704"/>
            <a:ext cx="4801850" cy="2213564"/>
          </a:xfrm>
        </p:spPr>
        <p:txBody>
          <a:bodyPr anchor="t">
            <a:normAutofit/>
          </a:bodyPr>
          <a:lstStyle>
            <a:lvl1pPr marL="0" indent="0" algn="l">
              <a:buNone/>
              <a:defRPr sz="1400">
                <a:solidFill>
                  <a:schemeClr val="bg2">
                    <a:lumMod val="75000"/>
                  </a:schemeClr>
                </a:solidFill>
              </a:defRPr>
            </a:lvl1pPr>
            <a:lvl2pPr marL="34674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9349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4023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8698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3372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8047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2721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7396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1084C-F277-4DBA-8E90-4BA97B0B7CA9}" type="datetimeFigureOut">
              <a:rPr kumimoji="1" lang="ja-JP" altLang="en-US" smtClean="0"/>
              <a:pPr/>
              <a:t>2018/9/14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1EDB4-07A0-495F-B40E-3795ED5C705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6881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1" y="6493933"/>
            <a:ext cx="4916150" cy="2201333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400051" y="770467"/>
            <a:ext cx="2962475" cy="5442186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3496772" y="770466"/>
            <a:ext cx="2961178" cy="5429956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1084C-F277-4DBA-8E90-4BA97B0B7CA9}" type="datetimeFigureOut">
              <a:rPr kumimoji="1" lang="ja-JP" altLang="en-US" smtClean="0"/>
              <a:pPr/>
              <a:t>2018/9/14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1EDB4-07A0-495F-B40E-3795ED5C705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52940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1" y="6493933"/>
            <a:ext cx="4916150" cy="2201333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1" y="770467"/>
            <a:ext cx="2787649" cy="880533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>
                <a:solidFill>
                  <a:schemeClr val="tx1"/>
                </a:solidFill>
              </a:defRPr>
            </a:lvl1pPr>
            <a:lvl2pPr marL="346745" indent="0">
              <a:buNone/>
              <a:defRPr sz="1500" b="1"/>
            </a:lvl2pPr>
            <a:lvl3pPr marL="693490" indent="0">
              <a:buNone/>
              <a:defRPr sz="1400" b="1"/>
            </a:lvl3pPr>
            <a:lvl4pPr marL="1040235" indent="0">
              <a:buNone/>
              <a:defRPr sz="1200" b="1"/>
            </a:lvl4pPr>
            <a:lvl5pPr marL="1386980" indent="0">
              <a:buNone/>
              <a:defRPr sz="1200" b="1"/>
            </a:lvl5pPr>
            <a:lvl6pPr marL="1733725" indent="0">
              <a:buNone/>
              <a:defRPr sz="1200" b="1"/>
            </a:lvl6pPr>
            <a:lvl7pPr marL="2080470" indent="0">
              <a:buNone/>
              <a:defRPr sz="1200" b="1"/>
            </a:lvl7pPr>
            <a:lvl8pPr marL="2427215" indent="0">
              <a:buNone/>
              <a:defRPr sz="1200" b="1"/>
            </a:lvl8pPr>
            <a:lvl9pPr marL="277396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050" y="1651001"/>
            <a:ext cx="2959100" cy="4561652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1263" y="818622"/>
            <a:ext cx="2823038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>
                <a:solidFill>
                  <a:schemeClr val="tx1"/>
                </a:solidFill>
              </a:defRPr>
            </a:lvl1pPr>
            <a:lvl2pPr marL="346745" indent="0">
              <a:buNone/>
              <a:defRPr sz="1500" b="1"/>
            </a:lvl2pPr>
            <a:lvl3pPr marL="693490" indent="0">
              <a:buNone/>
              <a:defRPr sz="1400" b="1"/>
            </a:lvl3pPr>
            <a:lvl4pPr marL="1040235" indent="0">
              <a:buNone/>
              <a:defRPr sz="1200" b="1"/>
            </a:lvl4pPr>
            <a:lvl5pPr marL="1386980" indent="0">
              <a:buNone/>
              <a:defRPr sz="1200" b="1"/>
            </a:lvl5pPr>
            <a:lvl6pPr marL="1733725" indent="0">
              <a:buNone/>
              <a:defRPr sz="1200" b="1"/>
            </a:lvl6pPr>
            <a:lvl7pPr marL="2080470" indent="0">
              <a:buNone/>
              <a:defRPr sz="1200" b="1"/>
            </a:lvl7pPr>
            <a:lvl8pPr marL="2427215" indent="0">
              <a:buNone/>
              <a:defRPr sz="1200" b="1"/>
            </a:lvl8pPr>
            <a:lvl9pPr marL="277396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96772" y="1651000"/>
            <a:ext cx="2967529" cy="4549422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1084C-F277-4DBA-8E90-4BA97B0B7CA9}" type="datetimeFigureOut">
              <a:rPr kumimoji="1" lang="ja-JP" altLang="en-US" smtClean="0"/>
              <a:pPr/>
              <a:t>2018/9/14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1EDB4-07A0-495F-B40E-3795ED5C705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77145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1" y="6493933"/>
            <a:ext cx="4916150" cy="2201333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1084C-F277-4DBA-8E90-4BA97B0B7CA9}" type="datetimeFigureOut">
              <a:rPr kumimoji="1" lang="ja-JP" altLang="en-US" smtClean="0"/>
              <a:pPr/>
              <a:t>2018/9/14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1EDB4-07A0-495F-B40E-3795ED5C705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70301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1084C-F277-4DBA-8E90-4BA97B0B7CA9}" type="datetimeFigureOut">
              <a:rPr kumimoji="1" lang="ja-JP" altLang="en-US" smtClean="0"/>
              <a:pPr/>
              <a:t>2018/9/14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1EDB4-07A0-495F-B40E-3795ED5C705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09525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0" y="770467"/>
            <a:ext cx="2400300" cy="2201333"/>
          </a:xfrm>
        </p:spPr>
        <p:txBody>
          <a:bodyPr anchor="b">
            <a:normAutofit/>
          </a:bodyPr>
          <a:lstStyle>
            <a:lvl1pPr algn="l">
              <a:defRPr sz="15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0" y="770467"/>
            <a:ext cx="3329066" cy="7924800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0" y="3191937"/>
            <a:ext cx="2400300" cy="302071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6745" indent="0">
              <a:buNone/>
              <a:defRPr sz="900"/>
            </a:lvl2pPr>
            <a:lvl3pPr marL="693490" indent="0">
              <a:buNone/>
              <a:defRPr sz="800"/>
            </a:lvl3pPr>
            <a:lvl4pPr marL="1040235" indent="0">
              <a:buNone/>
              <a:defRPr sz="700"/>
            </a:lvl4pPr>
            <a:lvl5pPr marL="1386980" indent="0">
              <a:buNone/>
              <a:defRPr sz="700"/>
            </a:lvl5pPr>
            <a:lvl6pPr marL="1733725" indent="0">
              <a:buNone/>
              <a:defRPr sz="700"/>
            </a:lvl6pPr>
            <a:lvl7pPr marL="2080470" indent="0">
              <a:buNone/>
              <a:defRPr sz="700"/>
            </a:lvl7pPr>
            <a:lvl8pPr marL="2427215" indent="0">
              <a:buNone/>
              <a:defRPr sz="700"/>
            </a:lvl8pPr>
            <a:lvl9pPr marL="2773960" indent="0">
              <a:buNone/>
              <a:defRPr sz="7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1084C-F277-4DBA-8E90-4BA97B0B7CA9}" type="datetimeFigureOut">
              <a:rPr kumimoji="1" lang="ja-JP" altLang="en-US" smtClean="0"/>
              <a:pPr/>
              <a:t>2018/9/14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1EDB4-07A0-495F-B40E-3795ED5C705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16998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1850" y="2091267"/>
            <a:ext cx="2672443" cy="1651000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71500" y="1320800"/>
            <a:ext cx="2460731" cy="693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6745" indent="0">
              <a:buNone/>
              <a:defRPr sz="1200"/>
            </a:lvl2pPr>
            <a:lvl3pPr marL="693490" indent="0">
              <a:buNone/>
              <a:defRPr sz="1200"/>
            </a:lvl3pPr>
            <a:lvl4pPr marL="1040235" indent="0">
              <a:buNone/>
              <a:defRPr sz="1200"/>
            </a:lvl4pPr>
            <a:lvl5pPr marL="1386980" indent="0">
              <a:buNone/>
              <a:defRPr sz="1200"/>
            </a:lvl5pPr>
            <a:lvl6pPr marL="1733725" indent="0">
              <a:buNone/>
              <a:defRPr sz="1200"/>
            </a:lvl6pPr>
            <a:lvl7pPr marL="2080470" indent="0">
              <a:buNone/>
              <a:defRPr sz="1200"/>
            </a:lvl7pPr>
            <a:lvl8pPr marL="2427215" indent="0">
              <a:buNone/>
              <a:defRPr sz="1200"/>
            </a:lvl8pPr>
            <a:lvl9pPr marL="2773960" indent="0">
              <a:buNone/>
              <a:defRPr sz="12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372021" y="3962400"/>
            <a:ext cx="2673167" cy="30084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346745" indent="0">
              <a:buNone/>
              <a:defRPr sz="900"/>
            </a:lvl2pPr>
            <a:lvl3pPr marL="693490" indent="0">
              <a:buNone/>
              <a:defRPr sz="800"/>
            </a:lvl3pPr>
            <a:lvl4pPr marL="1040235" indent="0">
              <a:buNone/>
              <a:defRPr sz="700"/>
            </a:lvl4pPr>
            <a:lvl5pPr marL="1386980" indent="0">
              <a:buNone/>
              <a:defRPr sz="700"/>
            </a:lvl5pPr>
            <a:lvl6pPr marL="1733725" indent="0">
              <a:buNone/>
              <a:defRPr sz="700"/>
            </a:lvl6pPr>
            <a:lvl7pPr marL="2080470" indent="0">
              <a:buNone/>
              <a:defRPr sz="700"/>
            </a:lvl7pPr>
            <a:lvl8pPr marL="2427215" indent="0">
              <a:buNone/>
              <a:defRPr sz="700"/>
            </a:lvl8pPr>
            <a:lvl9pPr marL="2773960" indent="0">
              <a:buNone/>
              <a:defRPr sz="7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1084C-F277-4DBA-8E90-4BA97B0B7CA9}" type="datetimeFigureOut">
              <a:rPr kumimoji="1" lang="ja-JP" altLang="en-US" smtClean="0"/>
              <a:pPr/>
              <a:t>2018/9/14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0050" y="8915401"/>
            <a:ext cx="4358793" cy="527403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1EDB4-07A0-495F-B40E-3795ED5C705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16136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5003006" y="5625631"/>
            <a:ext cx="1852842" cy="384010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0051" y="6493933"/>
            <a:ext cx="4916150" cy="2201333"/>
          </a:xfrm>
          <a:prstGeom prst="rect">
            <a:avLst/>
          </a:prstGeom>
          <a:effectLst/>
        </p:spPr>
        <p:txBody>
          <a:bodyPr vert="horz" lIns="20967" tIns="10484" rIns="20967" bIns="10484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1" y="770468"/>
            <a:ext cx="4916150" cy="5442190"/>
          </a:xfrm>
          <a:prstGeom prst="rect">
            <a:avLst/>
          </a:prstGeom>
        </p:spPr>
        <p:txBody>
          <a:bodyPr vert="horz" lIns="20967" tIns="10484" rIns="20967" bIns="10484" rtlCol="0"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72684" y="8915405"/>
            <a:ext cx="900347" cy="527403"/>
          </a:xfrm>
          <a:prstGeom prst="rect">
            <a:avLst/>
          </a:prstGeom>
        </p:spPr>
        <p:txBody>
          <a:bodyPr vert="horz" lIns="20967" tIns="10484" rIns="20967" bIns="10484" rtlCol="0" anchor="t"/>
          <a:lstStyle>
            <a:lvl1pPr algn="r">
              <a:defRPr sz="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F71084C-F277-4DBA-8E90-4BA97B0B7CA9}" type="datetimeFigureOut">
              <a:rPr kumimoji="1" lang="ja-JP" altLang="en-US" smtClean="0"/>
              <a:pPr/>
              <a:t>2018/9/14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0050" y="8915401"/>
            <a:ext cx="4358793" cy="527403"/>
          </a:xfrm>
          <a:prstGeom prst="rect">
            <a:avLst/>
          </a:prstGeom>
        </p:spPr>
        <p:txBody>
          <a:bodyPr vert="horz" lIns="20967" tIns="10484" rIns="20967" bIns="10484" rtlCol="0" anchor="t"/>
          <a:lstStyle>
            <a:lvl1pPr algn="l">
              <a:defRPr sz="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30820" y="8057803"/>
            <a:ext cx="642680" cy="967669"/>
          </a:xfrm>
          <a:prstGeom prst="rect">
            <a:avLst/>
          </a:prstGeom>
        </p:spPr>
        <p:txBody>
          <a:bodyPr vert="horz" lIns="20967" tIns="10484" rIns="20967" bIns="10484" rtlCol="0" anchor="b"/>
          <a:lstStyle>
            <a:lvl1pPr algn="r">
              <a:defRPr sz="21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6B1EDB4-07A0-495F-B40E-3795ED5C705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892751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  <p:sldLayoutId id="2147483784" r:id="rId12"/>
    <p:sldLayoutId id="2147483785" r:id="rId13"/>
    <p:sldLayoutId id="2147483786" r:id="rId14"/>
    <p:sldLayoutId id="2147483787" r:id="rId15"/>
    <p:sldLayoutId id="2147483788" r:id="rId16"/>
    <p:sldLayoutId id="2147483789" r:id="rId17"/>
  </p:sldLayoutIdLst>
  <p:txStyles>
    <p:titleStyle>
      <a:lvl1pPr algn="l" defTabSz="346745" rtl="0" eaLnBrk="1" latinLnBrk="0" hangingPunct="1">
        <a:spcBef>
          <a:spcPct val="0"/>
        </a:spcBef>
        <a:buNone/>
        <a:defRPr kumimoji="1" sz="24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16716" indent="-216716" algn="l" defTabSz="346745" rtl="0" eaLnBrk="1" latinLnBrk="0" hangingPunct="1">
        <a:spcBef>
          <a:spcPct val="20000"/>
        </a:spcBef>
        <a:spcAft>
          <a:spcPts val="455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5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563460" indent="-216716" algn="l" defTabSz="346745" rtl="0" eaLnBrk="1" latinLnBrk="0" hangingPunct="1">
        <a:spcBef>
          <a:spcPct val="20000"/>
        </a:spcBef>
        <a:spcAft>
          <a:spcPts val="455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910205" indent="-216716" algn="l" defTabSz="346745" rtl="0" eaLnBrk="1" latinLnBrk="0" hangingPunct="1">
        <a:spcBef>
          <a:spcPct val="20000"/>
        </a:spcBef>
        <a:spcAft>
          <a:spcPts val="455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2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170264" indent="-130029" algn="l" defTabSz="346745" rtl="0" eaLnBrk="1" latinLnBrk="0" hangingPunct="1">
        <a:spcBef>
          <a:spcPct val="20000"/>
        </a:spcBef>
        <a:spcAft>
          <a:spcPts val="455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1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1517009" indent="-130029" algn="l" defTabSz="346745" rtl="0" eaLnBrk="1" latinLnBrk="0" hangingPunct="1">
        <a:spcBef>
          <a:spcPct val="20000"/>
        </a:spcBef>
        <a:spcAft>
          <a:spcPts val="455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1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1907097" indent="-173373" algn="l" defTabSz="346745" rtl="0" eaLnBrk="1" latinLnBrk="0" hangingPunct="1">
        <a:spcBef>
          <a:spcPct val="20000"/>
        </a:spcBef>
        <a:spcAft>
          <a:spcPts val="455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1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253842" indent="-173373" algn="l" defTabSz="346745" rtl="0" eaLnBrk="1" latinLnBrk="0" hangingPunct="1">
        <a:spcBef>
          <a:spcPct val="20000"/>
        </a:spcBef>
        <a:spcAft>
          <a:spcPts val="455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1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2600587" indent="-173373" algn="l" defTabSz="346745" rtl="0" eaLnBrk="1" latinLnBrk="0" hangingPunct="1">
        <a:spcBef>
          <a:spcPct val="20000"/>
        </a:spcBef>
        <a:spcAft>
          <a:spcPts val="455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1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2947332" indent="-173373" algn="l" defTabSz="346745" rtl="0" eaLnBrk="1" latinLnBrk="0" hangingPunct="1">
        <a:spcBef>
          <a:spcPct val="20000"/>
        </a:spcBef>
        <a:spcAft>
          <a:spcPts val="455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1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6745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6745" algn="l" defTabSz="346745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93490" algn="l" defTabSz="346745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40235" algn="l" defTabSz="346745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86980" algn="l" defTabSz="346745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3725" algn="l" defTabSz="346745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80470" algn="l" defTabSz="346745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27215" algn="l" defTabSz="346745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73960" algn="l" defTabSz="346745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5000">
              <a:schemeClr val="bg2">
                <a:lumMod val="60000"/>
                <a:lumOff val="40000"/>
              </a:schemeClr>
            </a:gs>
            <a:gs pos="29000">
              <a:schemeClr val="tx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>
          <a:xfrm>
            <a:off x="-21444" y="200472"/>
            <a:ext cx="6858000" cy="760367"/>
          </a:xfrm>
        </p:spPr>
        <p:txBody>
          <a:bodyPr>
            <a:normAutofit/>
          </a:bodyPr>
          <a:lstStyle/>
          <a:p>
            <a:pPr algn="ctr"/>
            <a:r>
              <a:rPr lang="en-US" altLang="ja-JP" sz="1400" b="1" dirty="0">
                <a:solidFill>
                  <a:srgbClr val="000000"/>
                </a:solidFill>
                <a:latin typeface="Arial"/>
                <a:cs typeface="Arial"/>
              </a:rPr>
              <a:t>International Symposium of Tokyo University of Science, Translational Research (TR) Center </a:t>
            </a:r>
            <a:r>
              <a:rPr lang="ja-JP" altLang="ja-JP" sz="1400" b="1" dirty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ja-JP" altLang="ja-JP" sz="140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ja-JP" altLang="ja-JP" sz="1200" b="1" dirty="0">
                <a:solidFill>
                  <a:srgbClr val="000000"/>
                </a:solidFill>
                <a:latin typeface="Arial"/>
                <a:cs typeface="Arial"/>
              </a:rPr>
              <a:t>—</a:t>
            </a:r>
            <a:r>
              <a:rPr lang="en-US" altLang="ja-JP" sz="1200" b="1" dirty="0">
                <a:solidFill>
                  <a:srgbClr val="000000"/>
                </a:solidFill>
                <a:latin typeface="Arial"/>
                <a:cs typeface="Arial"/>
              </a:rPr>
              <a:t>Frontiers in Developmental Strategy for Cancer Therapeutics</a:t>
            </a:r>
            <a:r>
              <a:rPr lang="ja-JP" altLang="ja-JP" sz="1200" b="1" dirty="0">
                <a:solidFill>
                  <a:srgbClr val="000000"/>
                </a:solidFill>
                <a:latin typeface="Arial"/>
                <a:cs typeface="Arial"/>
              </a:rPr>
              <a:t>—</a:t>
            </a:r>
            <a:endParaRPr lang="ja-JP" altLang="ja-JP" sz="12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99462" y="1097298"/>
            <a:ext cx="6074208" cy="359727"/>
          </a:xfrm>
          <a:prstGeom prst="rect">
            <a:avLst/>
          </a:prstGeom>
          <a:noFill/>
        </p:spPr>
        <p:txBody>
          <a:bodyPr wrap="square" lIns="20967" tIns="10484" rIns="20967" bIns="10484" rtlCol="0">
            <a:spAutoFit/>
          </a:bodyPr>
          <a:lstStyle/>
          <a:p>
            <a:r>
              <a:rPr lang="en-US" altLang="ja-JP" sz="1100" dirty="0">
                <a:solidFill>
                  <a:srgbClr val="000000"/>
                </a:solidFill>
                <a:latin typeface="Arial"/>
                <a:cs typeface="Arial"/>
              </a:rPr>
              <a:t>Date</a:t>
            </a:r>
            <a:r>
              <a:rPr lang="ja-JP" altLang="ja-JP" sz="1100">
                <a:solidFill>
                  <a:srgbClr val="000000"/>
                </a:solidFill>
                <a:latin typeface="Arial"/>
                <a:cs typeface="Arial"/>
              </a:rPr>
              <a:t>：</a:t>
            </a:r>
            <a:r>
              <a:rPr lang="en-US" altLang="ja-JP" sz="1100" dirty="0">
                <a:solidFill>
                  <a:srgbClr val="000000"/>
                </a:solidFill>
                <a:latin typeface="Arial"/>
                <a:cs typeface="Arial"/>
              </a:rPr>
              <a:t>October 20 (Saturday), 2018 </a:t>
            </a:r>
            <a:r>
              <a:rPr lang="ja-JP" altLang="ja-JP" sz="1100">
                <a:solidFill>
                  <a:srgbClr val="000000"/>
                </a:solidFill>
                <a:latin typeface="Arial"/>
                <a:cs typeface="Arial"/>
              </a:rPr>
              <a:t>　</a:t>
            </a:r>
            <a:r>
              <a:rPr lang="en-US" altLang="ja-JP" sz="1100" dirty="0">
                <a:solidFill>
                  <a:srgbClr val="000000"/>
                </a:solidFill>
                <a:latin typeface="Arial"/>
                <a:cs typeface="Arial"/>
              </a:rPr>
              <a:t>10:30 - 19:00</a:t>
            </a:r>
            <a:endParaRPr lang="ja-JP" altLang="ja-JP" sz="11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altLang="ja-JP" sz="1100" dirty="0">
                <a:solidFill>
                  <a:srgbClr val="000000"/>
                </a:solidFill>
                <a:latin typeface="Arial"/>
                <a:cs typeface="Arial"/>
              </a:rPr>
              <a:t>Venue</a:t>
            </a:r>
            <a:r>
              <a:rPr lang="ja-JP" altLang="ja-JP" sz="1100">
                <a:solidFill>
                  <a:srgbClr val="000000"/>
                </a:solidFill>
                <a:latin typeface="Arial"/>
                <a:cs typeface="Arial"/>
              </a:rPr>
              <a:t>：</a:t>
            </a:r>
            <a:r>
              <a:rPr lang="en-US" altLang="ja-JP" sz="1100" dirty="0" err="1">
                <a:solidFill>
                  <a:srgbClr val="000000"/>
                </a:solidFill>
                <a:latin typeface="Arial"/>
                <a:cs typeface="Arial"/>
              </a:rPr>
              <a:t>Fujimi</a:t>
            </a:r>
            <a:r>
              <a:rPr lang="en-US" altLang="ja-JP" sz="1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ja-JP" sz="1100" dirty="0" err="1">
                <a:solidFill>
                  <a:srgbClr val="000000"/>
                </a:solidFill>
                <a:latin typeface="Arial"/>
                <a:cs typeface="Arial"/>
              </a:rPr>
              <a:t>Bilding</a:t>
            </a:r>
            <a:r>
              <a:rPr lang="en-US" altLang="ja-JP" sz="1100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n-US" altLang="ja-JP" sz="1100" dirty="0" err="1">
                <a:solidFill>
                  <a:srgbClr val="000000"/>
                </a:solidFill>
                <a:latin typeface="Arial"/>
                <a:cs typeface="Arial"/>
              </a:rPr>
              <a:t>Kagurazaka</a:t>
            </a:r>
            <a:r>
              <a:rPr lang="en-US" altLang="ja-JP" sz="1100" dirty="0">
                <a:solidFill>
                  <a:srgbClr val="000000"/>
                </a:solidFill>
                <a:latin typeface="Arial"/>
                <a:cs typeface="Arial"/>
              </a:rPr>
              <a:t> Campus, Tokyo University of Science, Japan</a:t>
            </a:r>
            <a:endParaRPr lang="ja-JP" altLang="ja-JP" sz="11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83964" y="1677475"/>
            <a:ext cx="6619850" cy="1990943"/>
          </a:xfrm>
          <a:prstGeom prst="rect">
            <a:avLst/>
          </a:prstGeom>
          <a:noFill/>
        </p:spPr>
        <p:txBody>
          <a:bodyPr wrap="square" lIns="20967" tIns="10484" rIns="20967" bIns="10484" rtlCol="0">
            <a:spAutoFit/>
          </a:bodyPr>
          <a:lstStyle/>
          <a:p>
            <a:r>
              <a:rPr lang="en-US" altLang="ja-JP" sz="1200" b="1" dirty="0">
                <a:solidFill>
                  <a:srgbClr val="000000"/>
                </a:solidFill>
                <a:latin typeface="Arial"/>
                <a:cs typeface="Arial"/>
              </a:rPr>
              <a:t>10:30 ~ 10:40   Opening Remarks  </a:t>
            </a:r>
          </a:p>
          <a:p>
            <a:r>
              <a:rPr lang="ja-JP" altLang="en-US" sz="1200" b="1">
                <a:solidFill>
                  <a:srgbClr val="000000"/>
                </a:solidFill>
                <a:latin typeface="Arial"/>
                <a:cs typeface="Arial"/>
              </a:rPr>
              <a:t>　　　　　　　</a:t>
            </a:r>
            <a:r>
              <a:rPr lang="en-US" altLang="ja-JP" sz="1200" b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ja-JP" sz="1200" dirty="0" err="1">
                <a:solidFill>
                  <a:srgbClr val="000000"/>
                </a:solidFill>
                <a:latin typeface="Arial"/>
                <a:cs typeface="Arial"/>
              </a:rPr>
              <a:t>Soichiro</a:t>
            </a:r>
            <a:r>
              <a:rPr lang="en-US" altLang="ja-JP" sz="1200" dirty="0">
                <a:solidFill>
                  <a:srgbClr val="000000"/>
                </a:solidFill>
                <a:latin typeface="Arial"/>
                <a:cs typeface="Arial"/>
              </a:rPr>
              <a:t> Okamura, Vice-President, Tokyo University of Science</a:t>
            </a:r>
          </a:p>
          <a:p>
            <a:endParaRPr lang="ja-JP" altLang="ja-JP" sz="1000" b="1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altLang="ja-JP" sz="1200" b="1" dirty="0">
                <a:solidFill>
                  <a:srgbClr val="000000"/>
                </a:solidFill>
                <a:latin typeface="Arial"/>
                <a:cs typeface="Arial"/>
              </a:rPr>
              <a:t>10:40 ~ 11:20   Invited Lecture 1 </a:t>
            </a:r>
            <a:r>
              <a:rPr lang="ja-JP" altLang="en-US" sz="1200" b="1" dirty="0">
                <a:solidFill>
                  <a:srgbClr val="000000"/>
                </a:solidFill>
                <a:latin typeface="Arial"/>
                <a:cs typeface="Arial"/>
              </a:rPr>
              <a:t>　</a:t>
            </a:r>
            <a:endParaRPr lang="en-US" altLang="ja-JP" sz="12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altLang="ja-JP" sz="1200" b="1" dirty="0">
                <a:solidFill>
                  <a:srgbClr val="000000"/>
                </a:solidFill>
                <a:latin typeface="Arial"/>
                <a:cs typeface="Arial"/>
              </a:rPr>
              <a:t>“</a:t>
            </a:r>
            <a:r>
              <a:rPr lang="en-US" altLang="ja-JP" sz="12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Role of </a:t>
            </a:r>
            <a:r>
              <a:rPr lang="en-US" altLang="ja-JP" sz="12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exosomal</a:t>
            </a:r>
            <a:r>
              <a:rPr lang="en-US" altLang="ja-JP" sz="12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microRNAs in the biology of the Tumor Microenvironment</a:t>
            </a:r>
            <a:r>
              <a:rPr lang="ja-JP" altLang="ja-JP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200" b="1" dirty="0">
                <a:solidFill>
                  <a:srgbClr val="000000"/>
                </a:solidFill>
                <a:latin typeface="Arial"/>
                <a:cs typeface="Arial"/>
              </a:rPr>
              <a:t>”</a:t>
            </a:r>
          </a:p>
          <a:p>
            <a:r>
              <a:rPr lang="en-US" altLang="ja-JP" sz="1200" dirty="0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34" charset="-128"/>
                <a:cs typeface="Arial" panose="020B0604020202020204" pitchFamily="34" charset="0"/>
              </a:rPr>
              <a:t>Muller </a:t>
            </a:r>
            <a:r>
              <a:rPr lang="en-US" altLang="ja-JP" sz="1200" dirty="0" err="1">
                <a:solidFill>
                  <a:schemeClr val="bg1"/>
                </a:solidFill>
                <a:latin typeface="Arial" panose="020B0604020202020204" pitchFamily="34" charset="0"/>
                <a:ea typeface="Meiryo UI" panose="020B0604030504040204" pitchFamily="34" charset="-128"/>
                <a:cs typeface="Arial" panose="020B0604020202020204" pitchFamily="34" charset="0"/>
              </a:rPr>
              <a:t>Fabbri</a:t>
            </a:r>
            <a:r>
              <a:rPr lang="tr-TR" altLang="ja-JP" sz="1200" dirty="0">
                <a:solidFill>
                  <a:schemeClr val="bg1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., </a:t>
            </a:r>
            <a:r>
              <a:rPr lang="tr-TR" altLang="ja-JP" sz="12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Ph.D</a:t>
            </a:r>
            <a:r>
              <a:rPr lang="tr-TR" altLang="ja-JP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., </a:t>
            </a:r>
            <a:r>
              <a:rPr lang="tr-TR" altLang="ja-JP" sz="12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University</a:t>
            </a:r>
            <a:r>
              <a:rPr lang="tr-TR" altLang="ja-JP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of Hawaii</a:t>
            </a:r>
            <a:endParaRPr lang="ja-JP" altLang="ja-JP" sz="5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n-US" altLang="ja-JP" sz="1000" b="1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altLang="ja-JP" sz="1200" b="1" dirty="0">
                <a:solidFill>
                  <a:srgbClr val="000000"/>
                </a:solidFill>
                <a:latin typeface="Arial"/>
                <a:cs typeface="Arial"/>
              </a:rPr>
              <a:t>11:20 ~ 11:50   </a:t>
            </a:r>
          </a:p>
          <a:p>
            <a:r>
              <a:rPr lang="en-US" altLang="ja-JP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altLang="ja-JP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Obesity and intestinal cancer development</a:t>
            </a:r>
            <a:r>
              <a:rPr lang="en-US" altLang="ja-JP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ja-JP" altLang="en-US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endParaRPr lang="ja-JP" altLang="ja-JP" sz="12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sz="12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Michihiro</a:t>
            </a:r>
            <a:r>
              <a:rPr lang="en-US" altLang="ja-JP" sz="1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Mutoh</a:t>
            </a:r>
            <a:r>
              <a:rPr lang="en-US" altLang="ja-JP" sz="1200" dirty="0">
                <a:solidFill>
                  <a:srgbClr val="000000"/>
                </a:solidFill>
                <a:latin typeface="Arial"/>
                <a:cs typeface="Arial"/>
              </a:rPr>
              <a:t>, M.D., Ph.D., National Cancer Center, Japan </a:t>
            </a:r>
            <a:endParaRPr lang="ja-JP" altLang="ja-JP" sz="1200" dirty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altLang="ja-JP" sz="500" dirty="0">
              <a:solidFill>
                <a:srgbClr val="000000"/>
              </a:solidFill>
              <a:latin typeface="Arial"/>
              <a:cs typeface="Arial"/>
            </a:endParaRPr>
          </a:p>
          <a:p>
            <a:endParaRPr lang="ja-JP" altLang="ja-JP" sz="500" dirty="0">
              <a:solidFill>
                <a:srgbClr val="000000"/>
              </a:solidFill>
              <a:latin typeface="Arial"/>
              <a:cs typeface="Arial"/>
            </a:endParaRPr>
          </a:p>
          <a:p>
            <a:endParaRPr lang="ja-JP" altLang="ja-JP" sz="2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83964" y="3610575"/>
            <a:ext cx="4248535" cy="205839"/>
          </a:xfrm>
          <a:prstGeom prst="rect">
            <a:avLst/>
          </a:prstGeom>
          <a:noFill/>
        </p:spPr>
        <p:txBody>
          <a:bodyPr wrap="square" lIns="20967" tIns="10484" rIns="20967" bIns="10484" rtlCol="0">
            <a:spAutoFit/>
          </a:bodyPr>
          <a:lstStyle/>
          <a:p>
            <a:r>
              <a:rPr lang="en-US" altLang="ja-JP" sz="1200" b="1" dirty="0">
                <a:solidFill>
                  <a:srgbClr val="000000"/>
                </a:solidFill>
                <a:latin typeface="Arial"/>
                <a:cs typeface="Arial"/>
              </a:rPr>
              <a:t>11:50 ~ 13:10   Lunch Break</a:t>
            </a:r>
            <a:r>
              <a:rPr lang="ja-JP" altLang="ja-JP" sz="1200" b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92836" y="3888869"/>
            <a:ext cx="6610978" cy="2360275"/>
          </a:xfrm>
          <a:prstGeom prst="rect">
            <a:avLst/>
          </a:prstGeom>
          <a:noFill/>
        </p:spPr>
        <p:txBody>
          <a:bodyPr wrap="square" lIns="20967" tIns="10484" rIns="20967" bIns="10484" rtlCol="0">
            <a:spAutoFit/>
          </a:bodyPr>
          <a:lstStyle/>
          <a:p>
            <a:r>
              <a:rPr lang="en-US" altLang="ja-JP" sz="1200" b="1" dirty="0">
                <a:solidFill>
                  <a:srgbClr val="000000"/>
                </a:solidFill>
                <a:latin typeface="Arial"/>
                <a:cs typeface="Arial"/>
              </a:rPr>
              <a:t>13:10 ~ 13:40</a:t>
            </a:r>
            <a:r>
              <a:rPr lang="ja-JP" altLang="ja-JP" sz="1200" b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ja-JP" sz="1200" b="1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</a:p>
          <a:p>
            <a:r>
              <a:rPr lang="en-US" altLang="ja-JP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altLang="ja-JP" sz="1200" b="1" dirty="0">
                <a:solidFill>
                  <a:srgbClr val="212121"/>
                </a:solidFill>
                <a:latin typeface="Arial" panose="020B0604020202020204" pitchFamily="34" charset="0"/>
                <a:ea typeface="游ゴシック" panose="020B0400000000000000" pitchFamily="34" charset="-128"/>
                <a:cs typeface="Arial" panose="020B0604020202020204" pitchFamily="34" charset="0"/>
              </a:rPr>
              <a:t>Design and Development of Nano and Cell Medicine for Cancer Therapy</a:t>
            </a:r>
            <a:r>
              <a:rPr lang="en-US" altLang="ja-JP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r>
              <a:rPr lang="en-US" altLang="ja-JP" sz="1200" dirty="0" err="1">
                <a:solidFill>
                  <a:srgbClr val="000000"/>
                </a:solidFill>
                <a:latin typeface="Arial"/>
                <a:cs typeface="Arial"/>
              </a:rPr>
              <a:t>Makiya</a:t>
            </a:r>
            <a:r>
              <a:rPr lang="en-US" altLang="ja-JP" sz="1200" dirty="0">
                <a:solidFill>
                  <a:srgbClr val="000000"/>
                </a:solidFill>
                <a:latin typeface="Arial"/>
                <a:cs typeface="Arial"/>
              </a:rPr>
              <a:t> Nishikawa, Ph.D., Tokyo University of Science</a:t>
            </a:r>
          </a:p>
          <a:p>
            <a:endParaRPr lang="en-US" altLang="ja-JP" sz="10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altLang="ja-JP" sz="1200" b="1" dirty="0">
                <a:solidFill>
                  <a:srgbClr val="000000"/>
                </a:solidFill>
                <a:latin typeface="Arial"/>
                <a:cs typeface="Arial"/>
              </a:rPr>
              <a:t>13:40 ~ 14:10   </a:t>
            </a:r>
            <a:endParaRPr lang="ja-JP" altLang="ja-JP" sz="1200" b="1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altLang="ja-JP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altLang="ja-JP" sz="1200" b="1" dirty="0">
                <a:solidFill>
                  <a:srgbClr val="212121"/>
                </a:solidFill>
                <a:latin typeface="Arial" panose="020B0604020202020204" pitchFamily="34" charset="0"/>
                <a:ea typeface="Meiryo UI" panose="020B0604030504040204" pitchFamily="34" charset="-128"/>
                <a:cs typeface="Arial" panose="020B0604020202020204" pitchFamily="34" charset="0"/>
              </a:rPr>
              <a:t>Development of a novel therapeutic strategy for poor prognostic breast cancer by PARP1 degradation mechanism</a:t>
            </a:r>
            <a:r>
              <a:rPr lang="en-US" altLang="ja-JP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r>
              <a:rPr lang="en-US" altLang="ja-JP" sz="1200" dirty="0">
                <a:solidFill>
                  <a:srgbClr val="000000"/>
                </a:solidFill>
                <a:latin typeface="Arial"/>
                <a:cs typeface="Arial"/>
              </a:rPr>
              <a:t>Yoshikazu </a:t>
            </a:r>
            <a:r>
              <a:rPr lang="en-US" altLang="ja-JP" sz="1200" dirty="0" err="1">
                <a:solidFill>
                  <a:srgbClr val="000000"/>
                </a:solidFill>
                <a:latin typeface="Arial"/>
                <a:cs typeface="Arial"/>
              </a:rPr>
              <a:t>Higami</a:t>
            </a:r>
            <a:r>
              <a:rPr lang="en-US" altLang="ja-JP" sz="1200" dirty="0">
                <a:solidFill>
                  <a:srgbClr val="000000"/>
                </a:solidFill>
                <a:latin typeface="Arial"/>
                <a:cs typeface="Arial"/>
              </a:rPr>
              <a:t>, M.D., Ph.D., Tokyo University of Science</a:t>
            </a:r>
          </a:p>
          <a:p>
            <a:endParaRPr lang="en-US" altLang="ja-JP" sz="10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altLang="ja-JP" sz="1200" b="1" dirty="0">
                <a:solidFill>
                  <a:srgbClr val="000000"/>
                </a:solidFill>
                <a:latin typeface="Arial"/>
                <a:cs typeface="Arial"/>
              </a:rPr>
              <a:t>14:10 ~ 14:40 </a:t>
            </a:r>
            <a:endParaRPr lang="ja-JP" altLang="ja-JP" sz="1200" b="1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altLang="ja-JP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altLang="ja-JP" sz="1200" b="1" dirty="0">
                <a:solidFill>
                  <a:srgbClr val="212121"/>
                </a:solidFill>
                <a:latin typeface="Arial" panose="020B0604020202020204" pitchFamily="34" charset="0"/>
                <a:ea typeface="Meiryo UI" panose="020B0604030504040204" pitchFamily="34" charset="-128"/>
                <a:cs typeface="Arial" panose="020B0604020202020204" pitchFamily="34" charset="0"/>
              </a:rPr>
              <a:t>Establishment of gastric cancer patient-derived xenografts (PDX) and cell lines</a:t>
            </a:r>
            <a:r>
              <a:rPr lang="en-US" altLang="ja-JP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r>
              <a:rPr lang="en-US" altLang="ja-JP" sz="1200" dirty="0">
                <a:solidFill>
                  <a:srgbClr val="000000"/>
                </a:solidFill>
                <a:latin typeface="Arial"/>
                <a:cs typeface="Arial"/>
              </a:rPr>
              <a:t>Takeshi </a:t>
            </a:r>
            <a:r>
              <a:rPr lang="en-US" altLang="ja-JP" sz="1200" dirty="0" err="1">
                <a:solidFill>
                  <a:srgbClr val="000000"/>
                </a:solidFill>
                <a:latin typeface="Arial"/>
                <a:cs typeface="Arial"/>
              </a:rPr>
              <a:t>Kuwata</a:t>
            </a:r>
            <a:r>
              <a:rPr lang="en-US" altLang="ja-JP" sz="1200" dirty="0">
                <a:solidFill>
                  <a:srgbClr val="000000"/>
                </a:solidFill>
                <a:latin typeface="Arial"/>
                <a:cs typeface="Arial"/>
              </a:rPr>
              <a:t>, M.D., Ph.D., National Cancer Center Hospital East, Japan </a:t>
            </a:r>
          </a:p>
          <a:p>
            <a:endParaRPr lang="ja-JP" altLang="ja-JP" sz="12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48680" y="9612928"/>
            <a:ext cx="6040510" cy="236616"/>
          </a:xfrm>
          <a:prstGeom prst="rect">
            <a:avLst/>
          </a:prstGeom>
          <a:noFill/>
        </p:spPr>
        <p:txBody>
          <a:bodyPr wrap="square" lIns="20967" tIns="10484" rIns="20967" bIns="10484" rtlCol="0">
            <a:spAutoFit/>
          </a:bodyPr>
          <a:lstStyle/>
          <a:p>
            <a:r>
              <a:rPr lang="ja-JP" altLang="en-US" sz="700" b="1" dirty="0">
                <a:solidFill>
                  <a:srgbClr val="99FF66"/>
                </a:solidFill>
                <a:latin typeface="Arial"/>
                <a:cs typeface="Arial"/>
              </a:rPr>
              <a:t>＜</a:t>
            </a:r>
            <a:r>
              <a:rPr lang="en-US" altLang="ja-JP" sz="700" b="1" dirty="0">
                <a:solidFill>
                  <a:srgbClr val="99FF66"/>
                </a:solidFill>
                <a:latin typeface="Arial"/>
                <a:cs typeface="Arial"/>
              </a:rPr>
              <a:t>Symposium Office</a:t>
            </a:r>
            <a:r>
              <a:rPr lang="ja-JP" altLang="en-US" sz="700" b="1" dirty="0">
                <a:solidFill>
                  <a:srgbClr val="99FF66"/>
                </a:solidFill>
                <a:latin typeface="Arial"/>
                <a:cs typeface="Arial"/>
              </a:rPr>
              <a:t>＞</a:t>
            </a:r>
            <a:r>
              <a:rPr lang="en-US" altLang="ja-JP" sz="700" b="1" dirty="0">
                <a:solidFill>
                  <a:srgbClr val="99FF66"/>
                </a:solidFill>
                <a:latin typeface="Arial"/>
                <a:cs typeface="Arial"/>
              </a:rPr>
              <a:t> Prof. </a:t>
            </a:r>
            <a:r>
              <a:rPr lang="en-US" altLang="ja-JP" sz="700" b="1" dirty="0" err="1">
                <a:solidFill>
                  <a:srgbClr val="99FF66"/>
                </a:solidFill>
                <a:latin typeface="Arial"/>
                <a:cs typeface="Arial"/>
              </a:rPr>
              <a:t>Takehisa</a:t>
            </a:r>
            <a:r>
              <a:rPr lang="en-US" altLang="ja-JP" sz="700" b="1" dirty="0">
                <a:solidFill>
                  <a:srgbClr val="99FF66"/>
                </a:solidFill>
                <a:latin typeface="Arial"/>
                <a:cs typeface="Arial"/>
              </a:rPr>
              <a:t> </a:t>
            </a:r>
            <a:r>
              <a:rPr lang="en-US" altLang="ja-JP" sz="700" b="1" dirty="0" err="1">
                <a:solidFill>
                  <a:srgbClr val="99FF66"/>
                </a:solidFill>
                <a:latin typeface="Arial"/>
                <a:cs typeface="Arial"/>
              </a:rPr>
              <a:t>Hanawa</a:t>
            </a:r>
            <a:r>
              <a:rPr lang="en-US" altLang="ja-JP" sz="700" b="1" dirty="0">
                <a:solidFill>
                  <a:srgbClr val="99FF66"/>
                </a:solidFill>
                <a:latin typeface="Arial"/>
                <a:cs typeface="Arial"/>
              </a:rPr>
              <a:t>, TR Center, Research Institute for Science and Technology, Tokyo University of Science</a:t>
            </a:r>
          </a:p>
          <a:p>
            <a:r>
              <a:rPr lang="en-US" altLang="ja-JP" sz="700" b="1" dirty="0">
                <a:solidFill>
                  <a:srgbClr val="99FF66"/>
                </a:solidFill>
                <a:latin typeface="Arial"/>
                <a:cs typeface="Arial"/>
              </a:rPr>
              <a:t>                                        E-mail: </a:t>
            </a:r>
            <a:r>
              <a:rPr lang="en-US" altLang="ja-JP" sz="700" b="1" dirty="0" err="1">
                <a:solidFill>
                  <a:srgbClr val="99FF66"/>
                </a:solidFill>
                <a:latin typeface="Arial"/>
                <a:cs typeface="Arial"/>
              </a:rPr>
              <a:t>y.kawano@rs.tus.ac.jp</a:t>
            </a:r>
            <a:r>
              <a:rPr lang="en-US" altLang="ja-JP" sz="700" b="1" dirty="0">
                <a:solidFill>
                  <a:srgbClr val="99FF66"/>
                </a:solidFill>
                <a:latin typeface="Arial"/>
                <a:cs typeface="Arial"/>
              </a:rPr>
              <a:t> (Yayoi Kawano, Ph.D.)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99462" y="6179654"/>
            <a:ext cx="5494475" cy="205839"/>
          </a:xfrm>
          <a:prstGeom prst="rect">
            <a:avLst/>
          </a:prstGeom>
          <a:noFill/>
        </p:spPr>
        <p:txBody>
          <a:bodyPr wrap="square" lIns="20967" tIns="10484" rIns="20967" bIns="10484" rtlCol="0">
            <a:spAutoFit/>
          </a:bodyPr>
          <a:lstStyle/>
          <a:p>
            <a:r>
              <a:rPr lang="en-US" altLang="ja-JP" sz="1200" b="1" dirty="0">
                <a:solidFill>
                  <a:srgbClr val="000000"/>
                </a:solidFill>
                <a:latin typeface="Arial"/>
                <a:cs typeface="Arial"/>
              </a:rPr>
              <a:t>14:40 ~ 16:10   Coffee Break &amp; Poster Session</a:t>
            </a:r>
            <a:endParaRPr lang="ja-JP" altLang="ja-JP" sz="12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30258" y="6469253"/>
            <a:ext cx="6673556" cy="1646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b="1" dirty="0">
                <a:solidFill>
                  <a:srgbClr val="000000"/>
                </a:solidFill>
                <a:latin typeface="Arial"/>
                <a:cs typeface="Arial"/>
              </a:rPr>
              <a:t>16:10 ~ 16:50   Invited Lecture 2  </a:t>
            </a:r>
            <a:endParaRPr lang="ja-JP" altLang="ja-JP" sz="1200" b="1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altLang="ja-JP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“Azetidine-based small molecule inhibitors of STAT3 for treating triple negative breast cancer</a:t>
            </a:r>
            <a:r>
              <a:rPr lang="en-US" altLang="ja-JP" sz="1200" b="1" dirty="0">
                <a:solidFill>
                  <a:srgbClr val="000000"/>
                </a:solidFill>
                <a:latin typeface="Arial"/>
                <a:cs typeface="Arial"/>
              </a:rPr>
              <a:t>”</a:t>
            </a:r>
          </a:p>
          <a:p>
            <a:r>
              <a:rPr lang="en-US" altLang="ja-JP" sz="1200" dirty="0">
                <a:solidFill>
                  <a:srgbClr val="000000"/>
                </a:solidFill>
                <a:latin typeface="Arial"/>
                <a:cs typeface="Arial"/>
              </a:rPr>
              <a:t>James </a:t>
            </a:r>
            <a:r>
              <a:rPr lang="en-US" altLang="ja-JP" sz="1200" dirty="0" err="1">
                <a:solidFill>
                  <a:srgbClr val="000000"/>
                </a:solidFill>
                <a:latin typeface="Arial"/>
                <a:cs typeface="Arial"/>
              </a:rPr>
              <a:t>Turkson</a:t>
            </a:r>
            <a:r>
              <a:rPr lang="en-US" altLang="ja-JP" sz="1200" dirty="0">
                <a:solidFill>
                  <a:srgbClr val="000000"/>
                </a:solidFill>
                <a:latin typeface="Arial"/>
                <a:cs typeface="Arial"/>
              </a:rPr>
              <a:t>, Ph.D., University of Hawaii</a:t>
            </a:r>
          </a:p>
          <a:p>
            <a:endParaRPr lang="ja-JP" altLang="ja-JP" sz="500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altLang="ja-JP" sz="1200" b="1" dirty="0">
                <a:solidFill>
                  <a:srgbClr val="000000"/>
                </a:solidFill>
                <a:latin typeface="Arial"/>
                <a:cs typeface="Arial"/>
              </a:rPr>
              <a:t>16:50 ~ 17:20 </a:t>
            </a:r>
          </a:p>
          <a:p>
            <a:r>
              <a:rPr lang="en-US" altLang="ja-JP" sz="1200" b="1" dirty="0">
                <a:solidFill>
                  <a:srgbClr val="000000"/>
                </a:solidFill>
                <a:latin typeface="Arial"/>
                <a:cs typeface="Arial"/>
              </a:rPr>
              <a:t>“</a:t>
            </a:r>
            <a:r>
              <a:rPr lang="en-US" altLang="ja-JP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 of New Methods for Cancer </a:t>
            </a:r>
            <a:r>
              <a:rPr lang="en-US" altLang="ja-JP" sz="1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Theranostics</a:t>
            </a:r>
            <a:r>
              <a:rPr lang="en-US" altLang="ja-JP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Interdisciplinary Collaboration of Tokyo University of Science</a:t>
            </a:r>
            <a:r>
              <a:rPr lang="en-US" altLang="ja-JP" sz="1200" b="1" dirty="0">
                <a:solidFill>
                  <a:srgbClr val="000000"/>
                </a:solidFill>
                <a:latin typeface="Arial"/>
                <a:cs typeface="Arial"/>
              </a:rPr>
              <a:t>”</a:t>
            </a:r>
            <a:endParaRPr lang="ja-JP" altLang="ja-JP" sz="1200" b="1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US" altLang="ja-JP" sz="1200" dirty="0">
                <a:solidFill>
                  <a:srgbClr val="000000"/>
                </a:solidFill>
                <a:latin typeface="Arial"/>
                <a:cs typeface="Arial"/>
              </a:rPr>
              <a:t>Shin Aoki, Ph.D., Tokyo University of Science 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99462" y="8707601"/>
            <a:ext cx="3094859" cy="205839"/>
          </a:xfrm>
          <a:prstGeom prst="rect">
            <a:avLst/>
          </a:prstGeom>
          <a:noFill/>
        </p:spPr>
        <p:txBody>
          <a:bodyPr wrap="square" lIns="20967" tIns="10484" rIns="20967" bIns="10484" rtlCol="0">
            <a:spAutoFit/>
          </a:bodyPr>
          <a:lstStyle/>
          <a:p>
            <a:r>
              <a:rPr lang="en-US" altLang="ja-JP" sz="1200" b="1" dirty="0">
                <a:solidFill>
                  <a:srgbClr val="000000"/>
                </a:solidFill>
                <a:latin typeface="Arial"/>
                <a:cs typeface="Arial"/>
              </a:rPr>
              <a:t>17:30 ~ 19:00   Banquet</a:t>
            </a:r>
            <a:endParaRPr lang="ja-JP" altLang="ja-JP" sz="1200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92836" y="8199618"/>
            <a:ext cx="6396354" cy="205839"/>
          </a:xfrm>
          <a:prstGeom prst="rect">
            <a:avLst/>
          </a:prstGeom>
          <a:noFill/>
        </p:spPr>
        <p:txBody>
          <a:bodyPr wrap="square" lIns="20967" tIns="10484" rIns="20967" bIns="10484" rtlCol="0">
            <a:spAutoFit/>
          </a:bodyPr>
          <a:lstStyle/>
          <a:p>
            <a:r>
              <a:rPr lang="en-US" altLang="ja-JP" sz="1200" b="1" dirty="0">
                <a:solidFill>
                  <a:srgbClr val="000000"/>
                </a:solidFill>
                <a:latin typeface="Arial"/>
                <a:cs typeface="Arial"/>
              </a:rPr>
              <a:t>17:20 ~ 17:25   Closing Remarks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0" y="9201472"/>
            <a:ext cx="6858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100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Supported by MEXT-Supported Program for the Strategic Research Foundation at Private Universities, 2014-2018</a:t>
            </a:r>
          </a:p>
        </p:txBody>
      </p:sp>
    </p:spTree>
    <p:extLst>
      <p:ext uri="{BB962C8B-B14F-4D97-AF65-F5344CB8AC3E}">
        <p14:creationId xmlns:p14="http://schemas.microsoft.com/office/powerpoint/2010/main" val="1450781263"/>
      </p:ext>
    </p:extLst>
  </p:cSld>
  <p:clrMapOvr>
    <a:masterClrMapping/>
  </p:clrMapOvr>
</p:sld>
</file>

<file path=ppt/theme/theme1.xml><?xml version="1.0" encoding="utf-8"?>
<a:theme xmlns:a="http://schemas.openxmlformats.org/drawingml/2006/main" name="スライス">
  <a:themeElements>
    <a:clrScheme name="スライス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スライス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スライ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11724</TotalTime>
  <Words>240</Words>
  <Application>Microsoft Office PowerPoint</Application>
  <PresentationFormat>A4 210 x 297 mm</PresentationFormat>
  <Paragraphs>39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Meiryo UI</vt:lpstr>
      <vt:lpstr>ＭＳ Ｐゴシック</vt:lpstr>
      <vt:lpstr>メイリオ</vt:lpstr>
      <vt:lpstr>游ゴシック</vt:lpstr>
      <vt:lpstr>Arial</vt:lpstr>
      <vt:lpstr>Calibri</vt:lpstr>
      <vt:lpstr>Century Gothic</vt:lpstr>
      <vt:lpstr>Times New Roman</vt:lpstr>
      <vt:lpstr>Wingdings 3</vt:lpstr>
      <vt:lpstr>スライス</vt:lpstr>
      <vt:lpstr>International Symposium of Tokyo University of Science, Translational Research (TR) Center  —Frontiers in Developmental Strategy for Cancer Therapeutics—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saki</dc:creator>
  <cp:lastModifiedBy>樋上秘書</cp:lastModifiedBy>
  <cp:revision>1010</cp:revision>
  <cp:lastPrinted>2016-01-19T11:42:14Z</cp:lastPrinted>
  <dcterms:created xsi:type="dcterms:W3CDTF">2016-04-27T12:41:04Z</dcterms:created>
  <dcterms:modified xsi:type="dcterms:W3CDTF">2018-09-14T03:20:13Z</dcterms:modified>
</cp:coreProperties>
</file>