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906000" type="A4"/>
  <p:notesSz cx="6735763" cy="9866313"/>
  <p:defaultTextStyle>
    <a:defPPr>
      <a:defRPr lang="ja-JP"/>
    </a:defPPr>
    <a:lvl1pPr marL="0" algn="l" defTabSz="92633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63165" algn="l" defTabSz="92633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26330" algn="l" defTabSz="92633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89496" algn="l" defTabSz="92633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52661" algn="l" defTabSz="92633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15826" algn="l" defTabSz="92633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78992" algn="l" defTabSz="92633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42157" algn="l" defTabSz="92633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705322" algn="l" defTabSz="92633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95">
          <p15:clr>
            <a:srgbClr val="A4A3A4"/>
          </p15:clr>
        </p15:guide>
        <p15:guide id="2" pos="9527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CCFF99"/>
    <a:srgbClr val="99CCFF"/>
    <a:srgbClr val="66CCFF"/>
    <a:srgbClr val="009900"/>
    <a:srgbClr val="00CC00"/>
    <a:srgbClr val="FFFF00"/>
    <a:srgbClr val="FFFF99"/>
    <a:srgbClr val="CC99FF"/>
    <a:srgbClr val="D282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353" autoAdjust="0"/>
    <p:restoredTop sz="94424" autoAdjust="0"/>
  </p:normalViewPr>
  <p:slideViewPr>
    <p:cSldViewPr>
      <p:cViewPr varScale="1">
        <p:scale>
          <a:sx n="72" d="100"/>
          <a:sy n="72" d="100"/>
        </p:scale>
        <p:origin x="2178" y="84"/>
      </p:cViewPr>
      <p:guideLst>
        <p:guide orient="horz" pos="13495"/>
        <p:guide pos="9527"/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1740" y="90"/>
      </p:cViewPr>
      <p:guideLst>
        <p:guide orient="horz" pos="3157"/>
        <p:guide pos="2170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502D214-9B29-4111-83EB-5BD5F51690A0}" type="datetimeFigureOut">
              <a:rPr kumimoji="1" lang="ja-JP" altLang="en-US" smtClean="0"/>
              <a:pPr/>
              <a:t>2018/9/14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DE342760-BCF6-4A16-9B31-0F8DB4665A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787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1" cy="493316"/>
          </a:xfrm>
          <a:prstGeom prst="rect">
            <a:avLst/>
          </a:prstGeom>
        </p:spPr>
        <p:txBody>
          <a:bodyPr vert="horz" lIns="90316" tIns="45158" rIns="90316" bIns="4515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1" cy="493316"/>
          </a:xfrm>
          <a:prstGeom prst="rect">
            <a:avLst/>
          </a:prstGeom>
        </p:spPr>
        <p:txBody>
          <a:bodyPr vert="horz" lIns="90316" tIns="45158" rIns="90316" bIns="45158" rtlCol="0"/>
          <a:lstStyle>
            <a:lvl1pPr algn="r">
              <a:defRPr sz="1200"/>
            </a:lvl1pPr>
          </a:lstStyle>
          <a:p>
            <a:fld id="{2F210328-CF58-4512-AF66-E2393F3B1024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1363"/>
            <a:ext cx="256063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16" tIns="45158" rIns="90316" bIns="4515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0316" tIns="45158" rIns="90316" bIns="4515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1" cy="493316"/>
          </a:xfrm>
          <a:prstGeom prst="rect">
            <a:avLst/>
          </a:prstGeom>
        </p:spPr>
        <p:txBody>
          <a:bodyPr vert="horz" lIns="90316" tIns="45158" rIns="90316" bIns="4515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1" cy="493316"/>
          </a:xfrm>
          <a:prstGeom prst="rect">
            <a:avLst/>
          </a:prstGeom>
        </p:spPr>
        <p:txBody>
          <a:bodyPr vert="horz" lIns="90316" tIns="45158" rIns="90316" bIns="45158" rtlCol="0" anchor="b"/>
          <a:lstStyle>
            <a:lvl1pPr algn="r">
              <a:defRPr sz="1200"/>
            </a:lvl1pPr>
          </a:lstStyle>
          <a:p>
            <a:fld id="{64B4EB13-0024-4C48-8D39-925E7E35331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371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2633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63165" algn="l" defTabSz="92633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26330" algn="l" defTabSz="92633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89496" algn="l" defTabSz="92633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52661" algn="l" defTabSz="92633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15826" algn="l" defTabSz="92633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78992" algn="l" defTabSz="92633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42157" algn="l" defTabSz="92633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705322" algn="l" defTabSz="92633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251200" y="1689900"/>
            <a:ext cx="3611126" cy="7213270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770467"/>
            <a:ext cx="4616035" cy="4512735"/>
          </a:xfrm>
        </p:spPr>
        <p:txBody>
          <a:bodyPr anchor="b">
            <a:normAutofit/>
          </a:bodyPr>
          <a:lstStyle>
            <a:lvl1pPr algn="l">
              <a:defRPr sz="33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5552254"/>
            <a:ext cx="3715687" cy="2763895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6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93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40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86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33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80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27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73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53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3"/>
            <a:ext cx="4916150" cy="220133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00050" y="770467"/>
            <a:ext cx="6057900" cy="4512733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6745" indent="0">
              <a:buNone/>
              <a:defRPr sz="1200"/>
            </a:lvl2pPr>
            <a:lvl3pPr marL="693490" indent="0">
              <a:buNone/>
              <a:defRPr sz="1200"/>
            </a:lvl3pPr>
            <a:lvl4pPr marL="1040235" indent="0">
              <a:buNone/>
              <a:defRPr sz="1200"/>
            </a:lvl4pPr>
            <a:lvl5pPr marL="1386980" indent="0">
              <a:buNone/>
              <a:defRPr sz="1200"/>
            </a:lvl5pPr>
            <a:lvl6pPr marL="1733725" indent="0">
              <a:buNone/>
              <a:defRPr sz="1200"/>
            </a:lvl6pPr>
            <a:lvl7pPr marL="2080470" indent="0">
              <a:buNone/>
              <a:defRPr sz="1200"/>
            </a:lvl7pPr>
            <a:lvl8pPr marL="2427215" indent="0">
              <a:buNone/>
              <a:defRPr sz="1200"/>
            </a:lvl8pPr>
            <a:lvl9pPr marL="2773960" indent="0">
              <a:buNone/>
              <a:defRPr sz="12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1502" y="5552252"/>
            <a:ext cx="5460999" cy="6604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6745" indent="0">
              <a:buFontTx/>
              <a:buNone/>
              <a:defRPr/>
            </a:lvl2pPr>
            <a:lvl3pPr marL="693490" indent="0">
              <a:buFontTx/>
              <a:buNone/>
              <a:defRPr/>
            </a:lvl3pPr>
            <a:lvl4pPr marL="1040235" indent="0">
              <a:buFontTx/>
              <a:buNone/>
              <a:defRPr/>
            </a:lvl4pPr>
            <a:lvl5pPr marL="138698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086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70467"/>
            <a:ext cx="6057900" cy="4182533"/>
          </a:xfrm>
        </p:spPr>
        <p:txBody>
          <a:bodyPr anchor="ctr">
            <a:normAutofit/>
          </a:bodyPr>
          <a:lstStyle>
            <a:lvl1pPr algn="l">
              <a:defRPr sz="21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5943600"/>
            <a:ext cx="4787664" cy="275166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 marL="3467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934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4023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869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33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8047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272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739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6199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70467"/>
            <a:ext cx="5144840" cy="41825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00100" y="4953000"/>
            <a:ext cx="4801850" cy="697089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6745" indent="0">
              <a:buFontTx/>
              <a:buNone/>
              <a:defRPr/>
            </a:lvl2pPr>
            <a:lvl3pPr marL="693490" indent="0">
              <a:buFontTx/>
              <a:buNone/>
              <a:defRPr/>
            </a:lvl3pPr>
            <a:lvl4pPr marL="1040235" indent="0">
              <a:buFontTx/>
              <a:buNone/>
              <a:defRPr/>
            </a:lvl4pPr>
            <a:lvl5pPr marL="138698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212657"/>
            <a:ext cx="4786771" cy="248261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67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934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4023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869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33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8047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272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739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1451" y="1026457"/>
            <a:ext cx="342989" cy="844676"/>
          </a:xfrm>
          <a:prstGeom prst="rect">
            <a:avLst/>
          </a:prstGeom>
        </p:spPr>
        <p:txBody>
          <a:bodyPr vert="horz" lIns="69348" tIns="34674" rIns="69348" bIns="34674" rtlCol="0" anchor="ctr">
            <a:noAutofit/>
          </a:bodyPr>
          <a:lstStyle/>
          <a:p>
            <a:pPr lvl="0"/>
            <a:r>
              <a:rPr lang="en-US" sz="61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999091"/>
            <a:ext cx="342989" cy="844676"/>
          </a:xfrm>
          <a:prstGeom prst="rect">
            <a:avLst/>
          </a:prstGeom>
        </p:spPr>
        <p:txBody>
          <a:bodyPr vert="horz" lIns="69348" tIns="34674" rIns="69348" bIns="34674" rtlCol="0" anchor="ctr">
            <a:noAutofit/>
          </a:bodyPr>
          <a:lstStyle/>
          <a:p>
            <a:pPr lvl="0" algn="r"/>
            <a:r>
              <a:rPr lang="en-US" sz="61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8625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4953000"/>
            <a:ext cx="4786771" cy="2451800"/>
          </a:xfrm>
        </p:spPr>
        <p:txBody>
          <a:bodyPr anchor="b">
            <a:normAutofit/>
          </a:bodyPr>
          <a:lstStyle>
            <a:lvl1pPr algn="l">
              <a:defRPr sz="21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414305"/>
            <a:ext cx="4787664" cy="1280961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 marL="3467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934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4023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869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33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8047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272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739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6722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70467"/>
            <a:ext cx="5144839" cy="41825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613400"/>
            <a:ext cx="4786771" cy="1516473"/>
          </a:xfrm>
        </p:spPr>
        <p:txBody>
          <a:bodyPr vert="horz" lIns="20967" tIns="10484" rIns="20967" bIns="10484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154333"/>
            <a:ext cx="4786770" cy="1540933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 marL="3467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934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4023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869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33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8047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272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739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1451" y="1026457"/>
            <a:ext cx="342989" cy="844676"/>
          </a:xfrm>
          <a:prstGeom prst="rect">
            <a:avLst/>
          </a:prstGeom>
        </p:spPr>
        <p:txBody>
          <a:bodyPr vert="horz" lIns="69348" tIns="34674" rIns="69348" bIns="34674" rtlCol="0" anchor="ctr">
            <a:noAutofit/>
          </a:bodyPr>
          <a:lstStyle/>
          <a:p>
            <a:pPr lvl="0"/>
            <a:r>
              <a:rPr lang="en-US" sz="61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999091"/>
            <a:ext cx="342989" cy="844676"/>
          </a:xfrm>
          <a:prstGeom prst="rect">
            <a:avLst/>
          </a:prstGeom>
        </p:spPr>
        <p:txBody>
          <a:bodyPr vert="horz" lIns="69348" tIns="34674" rIns="69348" bIns="34674" rtlCol="0" anchor="ctr">
            <a:noAutofit/>
          </a:bodyPr>
          <a:lstStyle/>
          <a:p>
            <a:pPr lvl="0" algn="r"/>
            <a:r>
              <a:rPr lang="en-US" sz="61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775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70467"/>
            <a:ext cx="5644244" cy="4182533"/>
          </a:xfrm>
        </p:spPr>
        <p:txBody>
          <a:bodyPr vert="horz" lIns="20967" tIns="10484" rIns="20967" bIns="10484" rtlCol="0" anchor="ctr">
            <a:normAutofit/>
          </a:bodyPr>
          <a:lstStyle>
            <a:lvl1pPr>
              <a:defRPr lang="en-US" sz="2100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674549"/>
            <a:ext cx="4786771" cy="1210733"/>
          </a:xfrm>
        </p:spPr>
        <p:txBody>
          <a:bodyPr vert="horz" lIns="20967" tIns="10484" rIns="20967" bIns="10484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885285"/>
            <a:ext cx="4786770" cy="1809983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 marL="3467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934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4023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869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33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8047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272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739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0261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3"/>
            <a:ext cx="4916150" cy="2201333"/>
          </a:xfrm>
        </p:spPr>
        <p:txBody>
          <a:bodyPr>
            <a:normAutofit/>
          </a:bodyPr>
          <a:lstStyle>
            <a:lvl1pPr algn="l">
              <a:defRPr sz="2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1" y="770468"/>
            <a:ext cx="4916150" cy="544219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4077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4804" y="770467"/>
            <a:ext cx="1533146" cy="6383867"/>
          </a:xfrm>
        </p:spPr>
        <p:txBody>
          <a:bodyPr vert="eaVert">
            <a:normAutofit/>
          </a:bodyPr>
          <a:lstStyle>
            <a:lvl1pPr>
              <a:defRPr sz="2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770467"/>
            <a:ext cx="4387509" cy="79248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908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3"/>
            <a:ext cx="4916150" cy="220133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770467"/>
            <a:ext cx="4916150" cy="5442190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14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861733"/>
            <a:ext cx="4801851" cy="3350919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481704"/>
            <a:ext cx="4801850" cy="2213564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 marL="3467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934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4023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869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3372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8047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272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739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88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3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00051" y="770467"/>
            <a:ext cx="2962475" cy="5442186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496772" y="770466"/>
            <a:ext cx="2961178" cy="5429956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294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3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1" y="770467"/>
            <a:ext cx="2787649" cy="880533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6745" indent="0">
              <a:buNone/>
              <a:defRPr sz="1500" b="1"/>
            </a:lvl2pPr>
            <a:lvl3pPr marL="693490" indent="0">
              <a:buNone/>
              <a:defRPr sz="1400" b="1"/>
            </a:lvl3pPr>
            <a:lvl4pPr marL="1040235" indent="0">
              <a:buNone/>
              <a:defRPr sz="1200" b="1"/>
            </a:lvl4pPr>
            <a:lvl5pPr marL="1386980" indent="0">
              <a:buNone/>
              <a:defRPr sz="1200" b="1"/>
            </a:lvl5pPr>
            <a:lvl6pPr marL="1733725" indent="0">
              <a:buNone/>
              <a:defRPr sz="1200" b="1"/>
            </a:lvl6pPr>
            <a:lvl7pPr marL="2080470" indent="0">
              <a:buNone/>
              <a:defRPr sz="1200" b="1"/>
            </a:lvl7pPr>
            <a:lvl8pPr marL="2427215" indent="0">
              <a:buNone/>
              <a:defRPr sz="1200" b="1"/>
            </a:lvl8pPr>
            <a:lvl9pPr marL="277396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1651001"/>
            <a:ext cx="2959100" cy="4561652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263" y="818622"/>
            <a:ext cx="2823038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6745" indent="0">
              <a:buNone/>
              <a:defRPr sz="1500" b="1"/>
            </a:lvl2pPr>
            <a:lvl3pPr marL="693490" indent="0">
              <a:buNone/>
              <a:defRPr sz="1400" b="1"/>
            </a:lvl3pPr>
            <a:lvl4pPr marL="1040235" indent="0">
              <a:buNone/>
              <a:defRPr sz="1200" b="1"/>
            </a:lvl4pPr>
            <a:lvl5pPr marL="1386980" indent="0">
              <a:buNone/>
              <a:defRPr sz="1200" b="1"/>
            </a:lvl5pPr>
            <a:lvl6pPr marL="1733725" indent="0">
              <a:buNone/>
              <a:defRPr sz="1200" b="1"/>
            </a:lvl6pPr>
            <a:lvl7pPr marL="2080470" indent="0">
              <a:buNone/>
              <a:defRPr sz="1200" b="1"/>
            </a:lvl7pPr>
            <a:lvl8pPr marL="2427215" indent="0">
              <a:buNone/>
              <a:defRPr sz="1200" b="1"/>
            </a:lvl8pPr>
            <a:lvl9pPr marL="277396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6772" y="1651000"/>
            <a:ext cx="2967529" cy="4549422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714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3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030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952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0" y="770467"/>
            <a:ext cx="2400300" cy="2201333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770467"/>
            <a:ext cx="3329066" cy="79248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0" y="3191937"/>
            <a:ext cx="2400300" cy="302071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6745" indent="0">
              <a:buNone/>
              <a:defRPr sz="900"/>
            </a:lvl2pPr>
            <a:lvl3pPr marL="693490" indent="0">
              <a:buNone/>
              <a:defRPr sz="800"/>
            </a:lvl3pPr>
            <a:lvl4pPr marL="1040235" indent="0">
              <a:buNone/>
              <a:defRPr sz="700"/>
            </a:lvl4pPr>
            <a:lvl5pPr marL="1386980" indent="0">
              <a:buNone/>
              <a:defRPr sz="700"/>
            </a:lvl5pPr>
            <a:lvl6pPr marL="1733725" indent="0">
              <a:buNone/>
              <a:defRPr sz="700"/>
            </a:lvl6pPr>
            <a:lvl7pPr marL="2080470" indent="0">
              <a:buNone/>
              <a:defRPr sz="700"/>
            </a:lvl7pPr>
            <a:lvl8pPr marL="2427215" indent="0">
              <a:buNone/>
              <a:defRPr sz="700"/>
            </a:lvl8pPr>
            <a:lvl9pPr marL="2773960" indent="0">
              <a:buNone/>
              <a:defRPr sz="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699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850" y="2091267"/>
            <a:ext cx="2672443" cy="16510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71500" y="1320800"/>
            <a:ext cx="2460731" cy="693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6745" indent="0">
              <a:buNone/>
              <a:defRPr sz="1200"/>
            </a:lvl2pPr>
            <a:lvl3pPr marL="693490" indent="0">
              <a:buNone/>
              <a:defRPr sz="1200"/>
            </a:lvl3pPr>
            <a:lvl4pPr marL="1040235" indent="0">
              <a:buNone/>
              <a:defRPr sz="1200"/>
            </a:lvl4pPr>
            <a:lvl5pPr marL="1386980" indent="0">
              <a:buNone/>
              <a:defRPr sz="1200"/>
            </a:lvl5pPr>
            <a:lvl6pPr marL="1733725" indent="0">
              <a:buNone/>
              <a:defRPr sz="1200"/>
            </a:lvl6pPr>
            <a:lvl7pPr marL="2080470" indent="0">
              <a:buNone/>
              <a:defRPr sz="1200"/>
            </a:lvl7pPr>
            <a:lvl8pPr marL="2427215" indent="0">
              <a:buNone/>
              <a:defRPr sz="1200"/>
            </a:lvl8pPr>
            <a:lvl9pPr marL="2773960" indent="0">
              <a:buNone/>
              <a:defRPr sz="12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72021" y="3962400"/>
            <a:ext cx="2673167" cy="30084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346745" indent="0">
              <a:buNone/>
              <a:defRPr sz="900"/>
            </a:lvl2pPr>
            <a:lvl3pPr marL="693490" indent="0">
              <a:buNone/>
              <a:defRPr sz="800"/>
            </a:lvl3pPr>
            <a:lvl4pPr marL="1040235" indent="0">
              <a:buNone/>
              <a:defRPr sz="700"/>
            </a:lvl4pPr>
            <a:lvl5pPr marL="1386980" indent="0">
              <a:buNone/>
              <a:defRPr sz="700"/>
            </a:lvl5pPr>
            <a:lvl6pPr marL="1733725" indent="0">
              <a:buNone/>
              <a:defRPr sz="700"/>
            </a:lvl6pPr>
            <a:lvl7pPr marL="2080470" indent="0">
              <a:buNone/>
              <a:defRPr sz="700"/>
            </a:lvl7pPr>
            <a:lvl8pPr marL="2427215" indent="0">
              <a:buNone/>
              <a:defRPr sz="700"/>
            </a:lvl8pPr>
            <a:lvl9pPr marL="2773960" indent="0">
              <a:buNone/>
              <a:defRPr sz="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50" y="8915401"/>
            <a:ext cx="4358793" cy="527403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613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003006" y="5625631"/>
            <a:ext cx="1852842" cy="384010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051" y="6493933"/>
            <a:ext cx="4916150" cy="2201333"/>
          </a:xfrm>
          <a:prstGeom prst="rect">
            <a:avLst/>
          </a:prstGeom>
          <a:effectLst/>
        </p:spPr>
        <p:txBody>
          <a:bodyPr vert="horz" lIns="20967" tIns="10484" rIns="20967" bIns="10484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770468"/>
            <a:ext cx="4916150" cy="5442190"/>
          </a:xfrm>
          <a:prstGeom prst="rect">
            <a:avLst/>
          </a:prstGeom>
        </p:spPr>
        <p:txBody>
          <a:bodyPr vert="horz" lIns="20967" tIns="10484" rIns="20967" bIns="10484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72684" y="8915405"/>
            <a:ext cx="900347" cy="527403"/>
          </a:xfrm>
          <a:prstGeom prst="rect">
            <a:avLst/>
          </a:prstGeom>
        </p:spPr>
        <p:txBody>
          <a:bodyPr vert="horz" lIns="20967" tIns="10484" rIns="20967" bIns="10484" rtlCol="0" anchor="t"/>
          <a:lstStyle>
            <a:lvl1pPr algn="r">
              <a:defRPr sz="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F71084C-F277-4DBA-8E90-4BA97B0B7CA9}" type="datetimeFigureOut">
              <a:rPr kumimoji="1" lang="ja-JP" altLang="en-US" smtClean="0"/>
              <a:pPr/>
              <a:t>2018/9/14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050" y="8915401"/>
            <a:ext cx="4358793" cy="527403"/>
          </a:xfrm>
          <a:prstGeom prst="rect">
            <a:avLst/>
          </a:prstGeom>
        </p:spPr>
        <p:txBody>
          <a:bodyPr vert="horz" lIns="20967" tIns="10484" rIns="20967" bIns="10484" rtlCol="0" anchor="t"/>
          <a:lstStyle>
            <a:lvl1pPr algn="l">
              <a:defRPr sz="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0820" y="8057803"/>
            <a:ext cx="642680" cy="967669"/>
          </a:xfrm>
          <a:prstGeom prst="rect">
            <a:avLst/>
          </a:prstGeom>
        </p:spPr>
        <p:txBody>
          <a:bodyPr vert="horz" lIns="20967" tIns="10484" rIns="20967" bIns="10484" rtlCol="0" anchor="b"/>
          <a:lstStyle>
            <a:lvl1pPr algn="r">
              <a:defRPr sz="21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6B1EDB4-07A0-495F-B40E-3795ED5C705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92751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txStyles>
    <p:titleStyle>
      <a:lvl1pPr algn="l" defTabSz="346745" rtl="0" eaLnBrk="1" latinLnBrk="0" hangingPunct="1">
        <a:spcBef>
          <a:spcPct val="0"/>
        </a:spcBef>
        <a:buNone/>
        <a:defRPr kumimoji="1" sz="2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16716" indent="-216716" algn="l" defTabSz="346745" rtl="0" eaLnBrk="1" latinLnBrk="0" hangingPunct="1">
        <a:spcBef>
          <a:spcPct val="20000"/>
        </a:spcBef>
        <a:spcAft>
          <a:spcPts val="45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63460" indent="-216716" algn="l" defTabSz="346745" rtl="0" eaLnBrk="1" latinLnBrk="0" hangingPunct="1">
        <a:spcBef>
          <a:spcPct val="20000"/>
        </a:spcBef>
        <a:spcAft>
          <a:spcPts val="45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10205" indent="-216716" algn="l" defTabSz="346745" rtl="0" eaLnBrk="1" latinLnBrk="0" hangingPunct="1">
        <a:spcBef>
          <a:spcPct val="20000"/>
        </a:spcBef>
        <a:spcAft>
          <a:spcPts val="45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70264" indent="-130029" algn="l" defTabSz="346745" rtl="0" eaLnBrk="1" latinLnBrk="0" hangingPunct="1">
        <a:spcBef>
          <a:spcPct val="20000"/>
        </a:spcBef>
        <a:spcAft>
          <a:spcPts val="45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17009" indent="-130029" algn="l" defTabSz="346745" rtl="0" eaLnBrk="1" latinLnBrk="0" hangingPunct="1">
        <a:spcBef>
          <a:spcPct val="20000"/>
        </a:spcBef>
        <a:spcAft>
          <a:spcPts val="45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907097" indent="-173373" algn="l" defTabSz="346745" rtl="0" eaLnBrk="1" latinLnBrk="0" hangingPunct="1">
        <a:spcBef>
          <a:spcPct val="20000"/>
        </a:spcBef>
        <a:spcAft>
          <a:spcPts val="45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53842" indent="-173373" algn="l" defTabSz="346745" rtl="0" eaLnBrk="1" latinLnBrk="0" hangingPunct="1">
        <a:spcBef>
          <a:spcPct val="20000"/>
        </a:spcBef>
        <a:spcAft>
          <a:spcPts val="45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600587" indent="-173373" algn="l" defTabSz="346745" rtl="0" eaLnBrk="1" latinLnBrk="0" hangingPunct="1">
        <a:spcBef>
          <a:spcPct val="20000"/>
        </a:spcBef>
        <a:spcAft>
          <a:spcPts val="45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47332" indent="-173373" algn="l" defTabSz="346745" rtl="0" eaLnBrk="1" latinLnBrk="0" hangingPunct="1">
        <a:spcBef>
          <a:spcPct val="20000"/>
        </a:spcBef>
        <a:spcAft>
          <a:spcPts val="45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1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674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6745" algn="l" defTabSz="34674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3490" algn="l" defTabSz="34674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40235" algn="l" defTabSz="34674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86980" algn="l" defTabSz="34674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3725" algn="l" defTabSz="34674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80470" algn="l" defTabSz="34674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27215" algn="l" defTabSz="34674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73960" algn="l" defTabSz="34674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5000">
              <a:schemeClr val="bg2">
                <a:lumMod val="60000"/>
                <a:lumOff val="40000"/>
              </a:schemeClr>
            </a:gs>
            <a:gs pos="29000">
              <a:schemeClr val="tx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-21444" y="200472"/>
            <a:ext cx="6858000" cy="760367"/>
          </a:xfrm>
        </p:spPr>
        <p:txBody>
          <a:bodyPr>
            <a:normAutofit/>
          </a:bodyPr>
          <a:lstStyle/>
          <a:p>
            <a:pPr algn="ctr"/>
            <a:r>
              <a:rPr lang="en-US" altLang="ja-JP" sz="1400" b="1" dirty="0">
                <a:solidFill>
                  <a:srgbClr val="000000"/>
                </a:solidFill>
                <a:latin typeface="Arial"/>
                <a:cs typeface="Arial"/>
              </a:rPr>
              <a:t>International Symposium of Tokyo University of Science, Translational Research (TR) Center </a:t>
            </a:r>
            <a:r>
              <a:rPr lang="ja-JP" altLang="ja-JP" sz="1400" b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ja-JP" altLang="ja-JP" sz="1400" b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ja-JP" altLang="ja-JP" sz="1200" b="1" dirty="0">
                <a:solidFill>
                  <a:srgbClr val="000000"/>
                </a:solidFill>
                <a:latin typeface="Arial"/>
                <a:cs typeface="Arial"/>
              </a:rPr>
              <a:t>—</a:t>
            </a:r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Frontiers in Developmental Strategy for Cancer Therapeutics</a:t>
            </a:r>
            <a:r>
              <a:rPr lang="ja-JP" altLang="ja-JP" sz="1200" b="1" dirty="0">
                <a:solidFill>
                  <a:srgbClr val="000000"/>
                </a:solidFill>
                <a:latin typeface="Arial"/>
                <a:cs typeface="Arial"/>
              </a:rPr>
              <a:t>—</a:t>
            </a:r>
            <a:endParaRPr lang="ja-JP" altLang="ja-JP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9462" y="1097298"/>
            <a:ext cx="6074208" cy="359727"/>
          </a:xfrm>
          <a:prstGeom prst="rect">
            <a:avLst/>
          </a:prstGeom>
          <a:noFill/>
        </p:spPr>
        <p:txBody>
          <a:bodyPr wrap="square" lIns="20967" tIns="10484" rIns="20967" bIns="10484" rtlCol="0">
            <a:spAutoFit/>
          </a:bodyPr>
          <a:lstStyle/>
          <a:p>
            <a:r>
              <a:rPr lang="en-US" altLang="ja-JP" sz="1100" dirty="0">
                <a:solidFill>
                  <a:srgbClr val="000000"/>
                </a:solidFill>
                <a:latin typeface="Arial"/>
                <a:cs typeface="Arial"/>
              </a:rPr>
              <a:t>Date</a:t>
            </a:r>
            <a:r>
              <a:rPr lang="ja-JP" altLang="ja-JP" sz="1100">
                <a:solidFill>
                  <a:srgbClr val="000000"/>
                </a:solidFill>
                <a:latin typeface="Arial"/>
                <a:cs typeface="Arial"/>
              </a:rPr>
              <a:t>：</a:t>
            </a:r>
            <a:r>
              <a:rPr lang="en-US" altLang="ja-JP" sz="1100" dirty="0">
                <a:solidFill>
                  <a:srgbClr val="000000"/>
                </a:solidFill>
                <a:latin typeface="Arial"/>
                <a:cs typeface="Arial"/>
              </a:rPr>
              <a:t>October 20 (Saturday), 2018 </a:t>
            </a:r>
            <a:r>
              <a:rPr lang="ja-JP" altLang="ja-JP" sz="1100">
                <a:solidFill>
                  <a:srgbClr val="000000"/>
                </a:solidFill>
                <a:latin typeface="Arial"/>
                <a:cs typeface="Arial"/>
              </a:rPr>
              <a:t>　</a:t>
            </a:r>
            <a:r>
              <a:rPr lang="en-US" altLang="ja-JP" sz="1100" dirty="0">
                <a:solidFill>
                  <a:srgbClr val="000000"/>
                </a:solidFill>
                <a:latin typeface="Arial"/>
                <a:cs typeface="Arial"/>
              </a:rPr>
              <a:t>10:30 - 19:00</a:t>
            </a:r>
            <a:endParaRPr lang="ja-JP" altLang="ja-JP" sz="11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1100" dirty="0">
                <a:solidFill>
                  <a:srgbClr val="000000"/>
                </a:solidFill>
                <a:latin typeface="Arial"/>
                <a:cs typeface="Arial"/>
              </a:rPr>
              <a:t>Venue</a:t>
            </a:r>
            <a:r>
              <a:rPr lang="ja-JP" altLang="ja-JP" sz="1100">
                <a:solidFill>
                  <a:srgbClr val="000000"/>
                </a:solidFill>
                <a:latin typeface="Arial"/>
                <a:cs typeface="Arial"/>
              </a:rPr>
              <a:t>：</a:t>
            </a:r>
            <a:r>
              <a:rPr lang="en-US" altLang="ja-JP" sz="1100" dirty="0" err="1">
                <a:solidFill>
                  <a:srgbClr val="000000"/>
                </a:solidFill>
                <a:latin typeface="Arial"/>
                <a:cs typeface="Arial"/>
              </a:rPr>
              <a:t>Fujimi</a:t>
            </a:r>
            <a:r>
              <a:rPr lang="en-US" altLang="ja-JP" sz="11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1100" dirty="0" err="1">
                <a:solidFill>
                  <a:srgbClr val="000000"/>
                </a:solidFill>
                <a:latin typeface="Arial"/>
                <a:cs typeface="Arial"/>
              </a:rPr>
              <a:t>Bilding</a:t>
            </a:r>
            <a:r>
              <a:rPr lang="en-US" altLang="ja-JP" sz="11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altLang="ja-JP" sz="1100" dirty="0" err="1">
                <a:solidFill>
                  <a:srgbClr val="000000"/>
                </a:solidFill>
                <a:latin typeface="Arial"/>
                <a:cs typeface="Arial"/>
              </a:rPr>
              <a:t>Kagurazaka</a:t>
            </a:r>
            <a:r>
              <a:rPr lang="en-US" altLang="ja-JP" sz="1100" dirty="0">
                <a:solidFill>
                  <a:srgbClr val="000000"/>
                </a:solidFill>
                <a:latin typeface="Arial"/>
                <a:cs typeface="Arial"/>
              </a:rPr>
              <a:t> Campus, Tokyo University of Science, Japan</a:t>
            </a:r>
            <a:endParaRPr lang="ja-JP" altLang="ja-JP" sz="1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3964" y="1677475"/>
            <a:ext cx="6619850" cy="1990943"/>
          </a:xfrm>
          <a:prstGeom prst="rect">
            <a:avLst/>
          </a:prstGeom>
          <a:noFill/>
        </p:spPr>
        <p:txBody>
          <a:bodyPr wrap="square" lIns="20967" tIns="10484" rIns="20967" bIns="10484" rtlCol="0">
            <a:spAutoFit/>
          </a:bodyPr>
          <a:lstStyle/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10:30 ~ 10:40   Opening Remarks  </a:t>
            </a:r>
          </a:p>
          <a:p>
            <a:r>
              <a:rPr lang="ja-JP" altLang="en-US" sz="1200" b="1">
                <a:solidFill>
                  <a:srgbClr val="000000"/>
                </a:solidFill>
                <a:latin typeface="Arial"/>
                <a:cs typeface="Arial"/>
              </a:rPr>
              <a:t>　　　　　　　</a:t>
            </a:r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1200" dirty="0" err="1">
                <a:solidFill>
                  <a:srgbClr val="000000"/>
                </a:solidFill>
                <a:latin typeface="Arial"/>
                <a:cs typeface="Arial"/>
              </a:rPr>
              <a:t>Soichiro</a:t>
            </a:r>
            <a:r>
              <a:rPr lang="en-US" altLang="ja-JP" sz="1200" dirty="0">
                <a:solidFill>
                  <a:srgbClr val="000000"/>
                </a:solidFill>
                <a:latin typeface="Arial"/>
                <a:cs typeface="Arial"/>
              </a:rPr>
              <a:t> Okamura, Vice-President, Tokyo University of Science</a:t>
            </a:r>
          </a:p>
          <a:p>
            <a:endParaRPr lang="ja-JP" altLang="ja-JP" sz="1000" b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10:40 ~ 11:20   Invited Lecture 1 </a:t>
            </a:r>
            <a:r>
              <a:rPr lang="ja-JP" altLang="en-US" sz="1200" b="1" dirty="0">
                <a:solidFill>
                  <a:srgbClr val="000000"/>
                </a:solidFill>
                <a:latin typeface="Arial"/>
                <a:cs typeface="Arial"/>
              </a:rPr>
              <a:t>　</a:t>
            </a:r>
            <a:endParaRPr lang="en-US" altLang="ja-JP" sz="1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en-US" altLang="ja-JP" sz="12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Role of </a:t>
            </a:r>
            <a:r>
              <a:rPr lang="en-US" altLang="ja-JP" sz="12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exosomal</a:t>
            </a:r>
            <a:r>
              <a:rPr lang="en-US" altLang="ja-JP" sz="12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microRNAs in the biology of the Tumor Microenvironment</a:t>
            </a:r>
            <a:r>
              <a:rPr lang="ja-JP" altLang="ja-JP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”</a:t>
            </a:r>
          </a:p>
          <a:p>
            <a:r>
              <a:rPr lang="en-US" altLang="ja-JP" sz="120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Muller </a:t>
            </a:r>
            <a:r>
              <a:rPr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Fabbri</a:t>
            </a:r>
            <a:r>
              <a:rPr lang="tr-TR" altLang="ja-JP" sz="1200" dirty="0">
                <a:solidFill>
                  <a:schemeClr val="bg1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., </a:t>
            </a:r>
            <a:r>
              <a:rPr lang="tr-TR" altLang="ja-JP" sz="12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Ph.D</a:t>
            </a:r>
            <a:r>
              <a:rPr lang="tr-TR" altLang="ja-JP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., </a:t>
            </a:r>
            <a:r>
              <a:rPr lang="tr-TR" altLang="ja-JP" sz="12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University</a:t>
            </a:r>
            <a:r>
              <a:rPr lang="tr-TR" altLang="ja-JP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of Hawaii</a:t>
            </a:r>
            <a:endParaRPr lang="ja-JP" altLang="ja-JP" sz="5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altLang="ja-JP" sz="1000" b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11:20 ~ 11:50   </a:t>
            </a:r>
          </a:p>
          <a:p>
            <a:r>
              <a:rPr lang="en-US" altLang="ja-JP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Obesity and intestinal cancer development</a:t>
            </a:r>
            <a:r>
              <a:rPr lang="en-US" altLang="ja-JP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ja-JP" altLang="en-US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ja-JP" altLang="ja-JP" sz="1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2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Michihiro</a:t>
            </a:r>
            <a:r>
              <a:rPr lang="en-US" altLang="ja-JP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Mutoh</a:t>
            </a:r>
            <a:r>
              <a:rPr lang="en-US" altLang="ja-JP" sz="1200" dirty="0">
                <a:solidFill>
                  <a:srgbClr val="000000"/>
                </a:solidFill>
                <a:latin typeface="Arial"/>
                <a:cs typeface="Arial"/>
              </a:rPr>
              <a:t>, M.D., Ph.D., National Cancer Center, Japan </a:t>
            </a:r>
            <a:endParaRPr lang="ja-JP" altLang="ja-JP" sz="1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altLang="ja-JP" sz="5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ja-JP" altLang="ja-JP" sz="5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ja-JP" altLang="ja-JP" sz="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3964" y="3610575"/>
            <a:ext cx="4248535" cy="205839"/>
          </a:xfrm>
          <a:prstGeom prst="rect">
            <a:avLst/>
          </a:prstGeom>
          <a:noFill/>
        </p:spPr>
        <p:txBody>
          <a:bodyPr wrap="square" lIns="20967" tIns="10484" rIns="20967" bIns="10484" rtlCol="0">
            <a:spAutoFit/>
          </a:bodyPr>
          <a:lstStyle/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11:50 ~ 13:10   Lunch Break</a:t>
            </a:r>
            <a:r>
              <a:rPr lang="ja-JP" altLang="ja-JP" sz="12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2836" y="3888869"/>
            <a:ext cx="6610978" cy="2360275"/>
          </a:xfrm>
          <a:prstGeom prst="rect">
            <a:avLst/>
          </a:prstGeom>
          <a:noFill/>
        </p:spPr>
        <p:txBody>
          <a:bodyPr wrap="square" lIns="20967" tIns="10484" rIns="20967" bIns="10484" rtlCol="0">
            <a:spAutoFit/>
          </a:bodyPr>
          <a:lstStyle/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13:10 ~ 13:40</a:t>
            </a:r>
            <a:r>
              <a:rPr lang="ja-JP" altLang="ja-JP" sz="12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</a:p>
          <a:p>
            <a:r>
              <a:rPr lang="en-US" altLang="ja-JP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200" b="1" dirty="0">
                <a:solidFill>
                  <a:srgbClr val="212121"/>
                </a:solidFill>
                <a:latin typeface="Arial" panose="020B0604020202020204" pitchFamily="34" charset="0"/>
                <a:ea typeface="游ゴシック" panose="020B0400000000000000" pitchFamily="34" charset="-128"/>
                <a:cs typeface="Arial" panose="020B0604020202020204" pitchFamily="34" charset="0"/>
              </a:rPr>
              <a:t>Design and Development of Nano and Cell Medicine for Cancer Therapy</a:t>
            </a:r>
            <a:r>
              <a:rPr lang="en-US" altLang="ja-JP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ja-JP" sz="1200" dirty="0" err="1">
                <a:solidFill>
                  <a:srgbClr val="000000"/>
                </a:solidFill>
                <a:latin typeface="Arial"/>
                <a:cs typeface="Arial"/>
              </a:rPr>
              <a:t>Makiya</a:t>
            </a:r>
            <a:r>
              <a:rPr lang="en-US" altLang="ja-JP" sz="1200" dirty="0">
                <a:solidFill>
                  <a:srgbClr val="000000"/>
                </a:solidFill>
                <a:latin typeface="Arial"/>
                <a:cs typeface="Arial"/>
              </a:rPr>
              <a:t> Nishikawa, Ph.D., Tokyo University of Science</a:t>
            </a:r>
          </a:p>
          <a:p>
            <a:endParaRPr lang="en-US" altLang="ja-JP" sz="10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13:40 ~ 14:10   </a:t>
            </a:r>
            <a:endParaRPr lang="ja-JP" altLang="ja-JP" sz="1200" b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200" b="1" dirty="0">
                <a:solidFill>
                  <a:srgbClr val="212121"/>
                </a:solidFill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Development of a novel therapeutic strategy for poor prognostic breast cancer by PARP1 degradation mechanism</a:t>
            </a:r>
            <a:r>
              <a:rPr lang="en-US" altLang="ja-JP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ja-JP" sz="1200" dirty="0">
                <a:solidFill>
                  <a:srgbClr val="000000"/>
                </a:solidFill>
                <a:latin typeface="Arial"/>
                <a:cs typeface="Arial"/>
              </a:rPr>
              <a:t>Yoshikazu </a:t>
            </a:r>
            <a:r>
              <a:rPr lang="en-US" altLang="ja-JP" sz="1200" dirty="0" err="1">
                <a:solidFill>
                  <a:srgbClr val="000000"/>
                </a:solidFill>
                <a:latin typeface="Arial"/>
                <a:cs typeface="Arial"/>
              </a:rPr>
              <a:t>Higami</a:t>
            </a:r>
            <a:r>
              <a:rPr lang="en-US" altLang="ja-JP" sz="1200" dirty="0">
                <a:solidFill>
                  <a:srgbClr val="000000"/>
                </a:solidFill>
                <a:latin typeface="Arial"/>
                <a:cs typeface="Arial"/>
              </a:rPr>
              <a:t>, M.D., Ph.D., Tokyo University of Science</a:t>
            </a:r>
          </a:p>
          <a:p>
            <a:endParaRPr lang="en-US" altLang="ja-JP" sz="10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14:10 ~ 14:40 </a:t>
            </a:r>
            <a:endParaRPr lang="ja-JP" altLang="ja-JP" sz="1200" b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200" b="1" dirty="0">
                <a:solidFill>
                  <a:srgbClr val="212121"/>
                </a:solidFill>
                <a:latin typeface="Arial" panose="020B0604020202020204" pitchFamily="34" charset="0"/>
                <a:ea typeface="Meiryo UI" panose="020B0604030504040204" pitchFamily="34" charset="-128"/>
                <a:cs typeface="Arial" panose="020B0604020202020204" pitchFamily="34" charset="0"/>
              </a:rPr>
              <a:t>Establishment of gastric cancer patient-derived xenografts (PDX) and cell lines</a:t>
            </a:r>
            <a:r>
              <a:rPr lang="en-US" altLang="ja-JP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ja-JP" sz="1200" dirty="0">
                <a:solidFill>
                  <a:srgbClr val="000000"/>
                </a:solidFill>
                <a:latin typeface="Arial"/>
                <a:cs typeface="Arial"/>
              </a:rPr>
              <a:t>Takeshi </a:t>
            </a:r>
            <a:r>
              <a:rPr lang="en-US" altLang="ja-JP" sz="1200" dirty="0" err="1">
                <a:solidFill>
                  <a:srgbClr val="000000"/>
                </a:solidFill>
                <a:latin typeface="Arial"/>
                <a:cs typeface="Arial"/>
              </a:rPr>
              <a:t>Kuwata</a:t>
            </a:r>
            <a:r>
              <a:rPr lang="en-US" altLang="ja-JP" sz="1200" dirty="0">
                <a:solidFill>
                  <a:srgbClr val="000000"/>
                </a:solidFill>
                <a:latin typeface="Arial"/>
                <a:cs typeface="Arial"/>
              </a:rPr>
              <a:t>, M.D., Ph.D., National Cancer Center Hospital East, Japan </a:t>
            </a:r>
          </a:p>
          <a:p>
            <a:endParaRPr lang="ja-JP" altLang="ja-JP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8680" y="9612928"/>
            <a:ext cx="6040510" cy="236616"/>
          </a:xfrm>
          <a:prstGeom prst="rect">
            <a:avLst/>
          </a:prstGeom>
          <a:noFill/>
        </p:spPr>
        <p:txBody>
          <a:bodyPr wrap="square" lIns="20967" tIns="10484" rIns="20967" bIns="10484" rtlCol="0">
            <a:spAutoFit/>
          </a:bodyPr>
          <a:lstStyle/>
          <a:p>
            <a:r>
              <a:rPr lang="ja-JP" altLang="en-US" sz="700" b="1" dirty="0">
                <a:solidFill>
                  <a:srgbClr val="99FF66"/>
                </a:solidFill>
                <a:latin typeface="Arial"/>
                <a:cs typeface="Arial"/>
              </a:rPr>
              <a:t>＜</a:t>
            </a:r>
            <a:r>
              <a:rPr lang="en-US" altLang="ja-JP" sz="700" b="1" dirty="0">
                <a:solidFill>
                  <a:srgbClr val="99FF66"/>
                </a:solidFill>
                <a:latin typeface="Arial"/>
                <a:cs typeface="Arial"/>
              </a:rPr>
              <a:t>Symposium Office</a:t>
            </a:r>
            <a:r>
              <a:rPr lang="ja-JP" altLang="en-US" sz="700" b="1" dirty="0">
                <a:solidFill>
                  <a:srgbClr val="99FF66"/>
                </a:solidFill>
                <a:latin typeface="Arial"/>
                <a:cs typeface="Arial"/>
              </a:rPr>
              <a:t>＞</a:t>
            </a:r>
            <a:r>
              <a:rPr lang="en-US" altLang="ja-JP" sz="700" b="1" dirty="0">
                <a:solidFill>
                  <a:srgbClr val="99FF66"/>
                </a:solidFill>
                <a:latin typeface="Arial"/>
                <a:cs typeface="Arial"/>
              </a:rPr>
              <a:t> Prof. </a:t>
            </a:r>
            <a:r>
              <a:rPr lang="en-US" altLang="ja-JP" sz="700" b="1" dirty="0" err="1">
                <a:solidFill>
                  <a:srgbClr val="99FF66"/>
                </a:solidFill>
                <a:latin typeface="Arial"/>
                <a:cs typeface="Arial"/>
              </a:rPr>
              <a:t>Takehisa</a:t>
            </a:r>
            <a:r>
              <a:rPr lang="en-US" altLang="ja-JP" sz="700" b="1" dirty="0">
                <a:solidFill>
                  <a:srgbClr val="99FF66"/>
                </a:solidFill>
                <a:latin typeface="Arial"/>
                <a:cs typeface="Arial"/>
              </a:rPr>
              <a:t> </a:t>
            </a:r>
            <a:r>
              <a:rPr lang="en-US" altLang="ja-JP" sz="700" b="1" dirty="0" err="1">
                <a:solidFill>
                  <a:srgbClr val="99FF66"/>
                </a:solidFill>
                <a:latin typeface="Arial"/>
                <a:cs typeface="Arial"/>
              </a:rPr>
              <a:t>Hanawa</a:t>
            </a:r>
            <a:r>
              <a:rPr lang="en-US" altLang="ja-JP" sz="700" b="1" dirty="0">
                <a:solidFill>
                  <a:srgbClr val="99FF66"/>
                </a:solidFill>
                <a:latin typeface="Arial"/>
                <a:cs typeface="Arial"/>
              </a:rPr>
              <a:t>, TR Center, Research Institute for Science and Technology, Tokyo University of Science</a:t>
            </a:r>
          </a:p>
          <a:p>
            <a:r>
              <a:rPr lang="en-US" altLang="ja-JP" sz="700" b="1" dirty="0">
                <a:solidFill>
                  <a:srgbClr val="99FF66"/>
                </a:solidFill>
                <a:latin typeface="Arial"/>
                <a:cs typeface="Arial"/>
              </a:rPr>
              <a:t>                                        E-mail: </a:t>
            </a:r>
            <a:r>
              <a:rPr lang="en-US" altLang="ja-JP" sz="700" b="1" dirty="0" err="1">
                <a:solidFill>
                  <a:srgbClr val="99FF66"/>
                </a:solidFill>
                <a:latin typeface="Arial"/>
                <a:cs typeface="Arial"/>
              </a:rPr>
              <a:t>y.kawano@rs.tus.ac.jp</a:t>
            </a:r>
            <a:r>
              <a:rPr lang="en-US" altLang="ja-JP" sz="700" b="1" dirty="0">
                <a:solidFill>
                  <a:srgbClr val="99FF66"/>
                </a:solidFill>
                <a:latin typeface="Arial"/>
                <a:cs typeface="Arial"/>
              </a:rPr>
              <a:t> (Yayoi Kawano, Ph.D.)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9462" y="6179654"/>
            <a:ext cx="5494475" cy="205839"/>
          </a:xfrm>
          <a:prstGeom prst="rect">
            <a:avLst/>
          </a:prstGeom>
          <a:noFill/>
        </p:spPr>
        <p:txBody>
          <a:bodyPr wrap="square" lIns="20967" tIns="10484" rIns="20967" bIns="10484" rtlCol="0">
            <a:spAutoFit/>
          </a:bodyPr>
          <a:lstStyle/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14:40 ~ 16:10   Coffee Break &amp; Poster Session</a:t>
            </a:r>
            <a:endParaRPr lang="ja-JP" altLang="ja-JP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30258" y="6469253"/>
            <a:ext cx="6673556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16:10 ~ 16:50   Invited Lecture 2  </a:t>
            </a:r>
            <a:endParaRPr lang="ja-JP" altLang="ja-JP" sz="1200" b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“Azetidine-based small molecule inhibitors of STAT3 for treating triple negative breast cancer</a:t>
            </a:r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”</a:t>
            </a:r>
          </a:p>
          <a:p>
            <a:r>
              <a:rPr lang="en-US" altLang="ja-JP" sz="1200" dirty="0">
                <a:solidFill>
                  <a:srgbClr val="000000"/>
                </a:solidFill>
                <a:latin typeface="Arial"/>
                <a:cs typeface="Arial"/>
              </a:rPr>
              <a:t>James </a:t>
            </a:r>
            <a:r>
              <a:rPr lang="en-US" altLang="ja-JP" sz="1200" dirty="0" err="1">
                <a:solidFill>
                  <a:srgbClr val="000000"/>
                </a:solidFill>
                <a:latin typeface="Arial"/>
                <a:cs typeface="Arial"/>
              </a:rPr>
              <a:t>Turkson</a:t>
            </a:r>
            <a:r>
              <a:rPr lang="en-US" altLang="ja-JP" sz="1200" dirty="0">
                <a:solidFill>
                  <a:srgbClr val="000000"/>
                </a:solidFill>
                <a:latin typeface="Arial"/>
                <a:cs typeface="Arial"/>
              </a:rPr>
              <a:t>, Ph.D., University of Hawaii</a:t>
            </a:r>
          </a:p>
          <a:p>
            <a:endParaRPr lang="ja-JP" altLang="ja-JP" sz="5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16:50 ~ 17:20 </a:t>
            </a:r>
          </a:p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en-US" altLang="ja-JP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of New Methods for Cancer </a:t>
            </a:r>
            <a:r>
              <a:rPr lang="en-US" altLang="ja-JP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Theranostics</a:t>
            </a:r>
            <a:r>
              <a:rPr lang="en-US" altLang="ja-JP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Interdisciplinary Collaboration of Tokyo University of Science</a:t>
            </a:r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”</a:t>
            </a:r>
            <a:endParaRPr lang="ja-JP" altLang="ja-JP" sz="1200" b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1200" dirty="0">
                <a:solidFill>
                  <a:srgbClr val="000000"/>
                </a:solidFill>
                <a:latin typeface="Arial"/>
                <a:cs typeface="Arial"/>
              </a:rPr>
              <a:t>Shin Aoki, Ph.D., Tokyo University of Science 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9462" y="8707601"/>
            <a:ext cx="3094859" cy="205839"/>
          </a:xfrm>
          <a:prstGeom prst="rect">
            <a:avLst/>
          </a:prstGeom>
          <a:noFill/>
        </p:spPr>
        <p:txBody>
          <a:bodyPr wrap="square" lIns="20967" tIns="10484" rIns="20967" bIns="10484" rtlCol="0">
            <a:spAutoFit/>
          </a:bodyPr>
          <a:lstStyle/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17:30 ~ 19:00   Banquet</a:t>
            </a:r>
            <a:endParaRPr lang="ja-JP" altLang="ja-JP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2836" y="8199618"/>
            <a:ext cx="6396354" cy="205839"/>
          </a:xfrm>
          <a:prstGeom prst="rect">
            <a:avLst/>
          </a:prstGeom>
          <a:noFill/>
        </p:spPr>
        <p:txBody>
          <a:bodyPr wrap="square" lIns="20967" tIns="10484" rIns="20967" bIns="10484" rtlCol="0">
            <a:spAutoFit/>
          </a:bodyPr>
          <a:lstStyle/>
          <a:p>
            <a:r>
              <a:rPr lang="en-US" altLang="ja-JP" sz="1200" b="1" dirty="0">
                <a:solidFill>
                  <a:srgbClr val="000000"/>
                </a:solidFill>
                <a:latin typeface="Arial"/>
                <a:cs typeface="Arial"/>
              </a:rPr>
              <a:t>17:20 ~ 17:25   Closing Remarks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9201472"/>
            <a:ext cx="6858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Supported by MEXT-Supported Program for the Strategic Research Foundation at Private Universities, 2014-2018</a:t>
            </a:r>
          </a:p>
        </p:txBody>
      </p:sp>
    </p:spTree>
    <p:extLst>
      <p:ext uri="{BB962C8B-B14F-4D97-AF65-F5344CB8AC3E}">
        <p14:creationId xmlns:p14="http://schemas.microsoft.com/office/powerpoint/2010/main" val="1450781263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11724</TotalTime>
  <Words>240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メイリオ</vt:lpstr>
      <vt:lpstr>游ゴシック</vt:lpstr>
      <vt:lpstr>Arial</vt:lpstr>
      <vt:lpstr>Calibri</vt:lpstr>
      <vt:lpstr>Century Gothic</vt:lpstr>
      <vt:lpstr>Times New Roman</vt:lpstr>
      <vt:lpstr>Wingdings 3</vt:lpstr>
      <vt:lpstr>スライス</vt:lpstr>
      <vt:lpstr>International Symposium of Tokyo University of Science, Translational Research (TR) Center  —Frontiers in Developmental Strategy for Cancer Therapeutics—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saki</dc:creator>
  <cp:lastModifiedBy>樋上秘書</cp:lastModifiedBy>
  <cp:revision>1010</cp:revision>
  <cp:lastPrinted>2016-01-19T11:42:14Z</cp:lastPrinted>
  <dcterms:created xsi:type="dcterms:W3CDTF">2016-04-27T12:41:04Z</dcterms:created>
  <dcterms:modified xsi:type="dcterms:W3CDTF">2018-09-14T03:20:13Z</dcterms:modified>
</cp:coreProperties>
</file>